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handoutMasterIdLst>
    <p:handoutMasterId r:id="rId107"/>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22" r:id="rId104"/>
    <p:sldId id="1120"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6"/>
    <p:restoredTop sz="94787"/>
  </p:normalViewPr>
  <p:slideViewPr>
    <p:cSldViewPr snapToGrid="0" snapToObjects="1">
      <p:cViewPr>
        <p:scale>
          <a:sx n="112" d="100"/>
          <a:sy n="112" d="100"/>
        </p:scale>
        <p:origin x="1096" y="46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7/3/25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2483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20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7/3/25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7/3/25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7/3/25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7/3/25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7/3/25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7/3/25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7/3/25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7/3/25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7/3/25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7/3/25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7/3/25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7/3/25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0.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11.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29.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0.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47.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0.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0.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3.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1.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17.gif"/></Relationships>
</file>

<file path=ppt/slides/_rels/slide7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23.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24.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10.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29.jpeg"/><Relationship Id="rId5" Type="http://schemas.openxmlformats.org/officeDocument/2006/relationships/image" Target="../media/image128.gif"/><Relationship Id="rId4" Type="http://schemas.openxmlformats.org/officeDocument/2006/relationships/image" Target="../media/image127.png"/></Relationships>
</file>

<file path=ppt/slides/_rels/slide9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35.jpeg"/></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5.png"/><Relationship Id="rId7"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11062024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Calibri" panose="020F0502020204030204" pitchFamily="34" charset="0"/>
                <a:cs typeface="Calibri" panose="020F0502020204030204" pitchFamily="34" charset="0"/>
              </a:rPr>
              <a:t>Friis</a:t>
            </a:r>
            <a:r>
              <a:rPr lang="en-US" sz="4400" dirty="0">
                <a:latin typeface="Calibri" panose="020F0502020204030204" pitchFamily="34" charset="0"/>
                <a:cs typeface="Calibri" panose="020F0502020204030204" pitchFamily="34" charset="0"/>
              </a:rPr>
              <a:t> formula </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558800"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439022"/>
            <a:ext cx="11130171" cy="28458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073" y="4297773"/>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168574"/>
            <a:ext cx="11529391" cy="769441"/>
          </a:xfrm>
          <a:prstGeom prst="rect">
            <a:avLst/>
          </a:prstGeom>
          <a:noFill/>
        </p:spPr>
        <p:txBody>
          <a:bodyPr wrap="square" rtlCol="0">
            <a:spAutoFit/>
          </a:bodyPr>
          <a:lstStyle/>
          <a:p>
            <a:pPr algn="ctr"/>
            <a:r>
              <a:rPr lang="en-US" sz="4400" dirty="0">
                <a:latin typeface="+mj-lt"/>
              </a:rPr>
              <a:t>386 based audio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
        <p:nvSpPr>
          <p:cNvPr id="120" name="TextBox 119">
            <a:extLst>
              <a:ext uri="{FF2B5EF4-FFF2-40B4-BE49-F238E27FC236}">
                <a16:creationId xmlns:a16="http://schemas.microsoft.com/office/drawing/2014/main" id="{3DDDF52D-534A-68C3-9225-C8BC6CB0D369}"/>
              </a:ext>
            </a:extLst>
          </p:cNvPr>
          <p:cNvSpPr txBox="1"/>
          <p:nvPr/>
        </p:nvSpPr>
        <p:spPr>
          <a:xfrm>
            <a:off x="4655907" y="5383453"/>
            <a:ext cx="3052988" cy="369332"/>
          </a:xfrm>
          <a:prstGeom prst="rect">
            <a:avLst/>
          </a:prstGeom>
          <a:noFill/>
        </p:spPr>
        <p:txBody>
          <a:bodyPr wrap="square" rtlCol="0">
            <a:spAutoFit/>
          </a:bodyPr>
          <a:lstStyle/>
          <a:p>
            <a:r>
              <a:rPr lang="en-US" dirty="0">
                <a:solidFill>
                  <a:schemeClr val="accent1"/>
                </a:solidFill>
              </a:rPr>
              <a:t>Gain is 20 without option</a:t>
            </a:r>
          </a:p>
        </p:txBody>
      </p:sp>
      <p:grpSp>
        <p:nvGrpSpPr>
          <p:cNvPr id="4" name="Group 3">
            <a:extLst>
              <a:ext uri="{FF2B5EF4-FFF2-40B4-BE49-F238E27FC236}">
                <a16:creationId xmlns:a16="http://schemas.microsoft.com/office/drawing/2014/main" id="{255AE291-3009-BD08-2227-B8AA12A0C219}"/>
              </a:ext>
            </a:extLst>
          </p:cNvPr>
          <p:cNvGrpSpPr/>
          <p:nvPr/>
        </p:nvGrpSpPr>
        <p:grpSpPr>
          <a:xfrm>
            <a:off x="2770782" y="1681734"/>
            <a:ext cx="6650435" cy="3494532"/>
            <a:chOff x="2385358" y="1181100"/>
            <a:chExt cx="6650435" cy="3494532"/>
          </a:xfrm>
        </p:grpSpPr>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482990" y="24549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3916295" y="2391482"/>
              <a:ext cx="4067859" cy="2024235"/>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C2B0D2CB-A9E3-91D7-A123-47C0FF795653}"/>
                </a:ext>
              </a:extLst>
            </p:cNvPr>
            <p:cNvSpPr txBox="1"/>
            <p:nvPr/>
          </p:nvSpPr>
          <p:spPr>
            <a:xfrm>
              <a:off x="4724400" y="3784600"/>
              <a:ext cx="317500"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F1559E80-76C9-089E-8230-0B5336C49DAA}"/>
                </a:ext>
              </a:extLst>
            </p:cNvPr>
            <p:cNvSpPr txBox="1"/>
            <p:nvPr/>
          </p:nvSpPr>
          <p:spPr>
            <a:xfrm>
              <a:off x="5168900" y="3390900"/>
              <a:ext cx="647700" cy="369332"/>
            </a:xfrm>
            <a:prstGeom prst="rect">
              <a:avLst/>
            </a:prstGeom>
            <a:noFill/>
          </p:spPr>
          <p:txBody>
            <a:bodyPr wrap="square" rtlCol="0">
              <a:spAutoFit/>
            </a:bodyPr>
            <a:lstStyle/>
            <a:p>
              <a:r>
                <a:rPr lang="en-US" dirty="0"/>
                <a:t>386</a:t>
              </a:r>
            </a:p>
          </p:txBody>
        </p:sp>
        <p:sp>
          <p:nvSpPr>
            <p:cNvPr id="42" name="TextBox 41">
              <a:extLst>
                <a:ext uri="{FF2B5EF4-FFF2-40B4-BE49-F238E27FC236}">
                  <a16:creationId xmlns:a16="http://schemas.microsoft.com/office/drawing/2014/main" id="{65AB84AC-8EE3-DC6B-4F9A-BE7161C6CF7A}"/>
                </a:ext>
              </a:extLst>
            </p:cNvPr>
            <p:cNvSpPr txBox="1"/>
            <p:nvPr/>
          </p:nvSpPr>
          <p:spPr>
            <a:xfrm>
              <a:off x="4711700" y="2692400"/>
              <a:ext cx="317500" cy="369332"/>
            </a:xfrm>
            <a:prstGeom prst="rect">
              <a:avLst/>
            </a:prstGeom>
            <a:noFill/>
          </p:spPr>
          <p:txBody>
            <a:bodyPr wrap="square" rtlCol="0">
              <a:spAutoFit/>
            </a:bodyPr>
            <a:lstStyle/>
            <a:p>
              <a:r>
                <a:rPr lang="en-US" dirty="0"/>
                <a:t>2</a:t>
              </a:r>
            </a:p>
          </p:txBody>
        </p:sp>
        <p:sp>
          <p:nvSpPr>
            <p:cNvPr id="47" name="TextBox 46">
              <a:extLst>
                <a:ext uri="{FF2B5EF4-FFF2-40B4-BE49-F238E27FC236}">
                  <a16:creationId xmlns:a16="http://schemas.microsoft.com/office/drawing/2014/main" id="{65CDEBE0-2258-1CB9-6DF7-80D540FAA70C}"/>
                </a:ext>
              </a:extLst>
            </p:cNvPr>
            <p:cNvSpPr txBox="1"/>
            <p:nvPr/>
          </p:nvSpPr>
          <p:spPr>
            <a:xfrm>
              <a:off x="7099300" y="3022600"/>
              <a:ext cx="317500" cy="369332"/>
            </a:xfrm>
            <a:prstGeom prst="rect">
              <a:avLst/>
            </a:prstGeom>
            <a:noFill/>
          </p:spPr>
          <p:txBody>
            <a:bodyPr wrap="square" rtlCol="0">
              <a:spAutoFit/>
            </a:bodyPr>
            <a:lstStyle/>
            <a:p>
              <a:r>
                <a:rPr lang="en-US" dirty="0"/>
                <a:t>5</a:t>
              </a:r>
            </a:p>
          </p:txBody>
        </p:sp>
        <p:sp>
          <p:nvSpPr>
            <p:cNvPr id="49" name="TextBox 48">
              <a:extLst>
                <a:ext uri="{FF2B5EF4-FFF2-40B4-BE49-F238E27FC236}">
                  <a16:creationId xmlns:a16="http://schemas.microsoft.com/office/drawing/2014/main" id="{828BF6E7-84F2-F545-67D0-69695E5179FD}"/>
                </a:ext>
              </a:extLst>
            </p:cNvPr>
            <p:cNvSpPr txBox="1"/>
            <p:nvPr/>
          </p:nvSpPr>
          <p:spPr>
            <a:xfrm flipH="1">
              <a:off x="5905500" y="4153932"/>
              <a:ext cx="317500" cy="369332"/>
            </a:xfrm>
            <a:prstGeom prst="rect">
              <a:avLst/>
            </a:prstGeom>
            <a:noFill/>
          </p:spPr>
          <p:txBody>
            <a:bodyPr wrap="square" rtlCol="0">
              <a:spAutoFit/>
            </a:bodyPr>
            <a:lstStyle/>
            <a:p>
              <a:endParaRPr lang="en-US" dirty="0"/>
            </a:p>
          </p:txBody>
        </p:sp>
        <p:sp>
          <p:nvSpPr>
            <p:cNvPr id="69" name="TextBox 68">
              <a:extLst>
                <a:ext uri="{FF2B5EF4-FFF2-40B4-BE49-F238E27FC236}">
                  <a16:creationId xmlns:a16="http://schemas.microsoft.com/office/drawing/2014/main" id="{5E8EEE99-A2DD-6BE5-777F-ED6649CF17F1}"/>
                </a:ext>
              </a:extLst>
            </p:cNvPr>
            <p:cNvSpPr txBox="1"/>
            <p:nvPr/>
          </p:nvSpPr>
          <p:spPr>
            <a:xfrm flipH="1">
              <a:off x="5257800" y="2680732"/>
              <a:ext cx="317500" cy="369332"/>
            </a:xfrm>
            <a:prstGeom prst="rect">
              <a:avLst/>
            </a:prstGeom>
            <a:noFill/>
          </p:spPr>
          <p:txBody>
            <a:bodyPr wrap="square" rtlCol="0">
              <a:spAutoFit/>
            </a:bodyPr>
            <a:lstStyle/>
            <a:p>
              <a:r>
                <a:rPr lang="en-US" dirty="0"/>
                <a:t>6</a:t>
              </a:r>
            </a:p>
          </p:txBody>
        </p:sp>
        <p:grpSp>
          <p:nvGrpSpPr>
            <p:cNvPr id="70" name="Group 220">
              <a:extLst>
                <a:ext uri="{FF2B5EF4-FFF2-40B4-BE49-F238E27FC236}">
                  <a16:creationId xmlns:a16="http://schemas.microsoft.com/office/drawing/2014/main" id="{3EE49826-166F-5D3A-67B9-E1DC74452642}"/>
                </a:ext>
              </a:extLst>
            </p:cNvPr>
            <p:cNvGrpSpPr>
              <a:grpSpLocks/>
            </p:cNvGrpSpPr>
            <p:nvPr/>
          </p:nvGrpSpPr>
          <p:grpSpPr bwMode="auto">
            <a:xfrm>
              <a:off x="3860800" y="3978587"/>
              <a:ext cx="152400" cy="304800"/>
              <a:chOff x="3264" y="3072"/>
              <a:chExt cx="96" cy="192"/>
            </a:xfrm>
          </p:grpSpPr>
          <p:sp>
            <p:nvSpPr>
              <p:cNvPr id="71" name="Line 17">
                <a:extLst>
                  <a:ext uri="{FF2B5EF4-FFF2-40B4-BE49-F238E27FC236}">
                    <a16:creationId xmlns:a16="http://schemas.microsoft.com/office/drawing/2014/main" id="{45268A7F-16B2-233A-8ED0-D47EE1271E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Freeform 18">
                <a:extLst>
                  <a:ext uri="{FF2B5EF4-FFF2-40B4-BE49-F238E27FC236}">
                    <a16:creationId xmlns:a16="http://schemas.microsoft.com/office/drawing/2014/main" id="{FAD14561-CD2C-ED54-D2C7-C31BAAB109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8" name="Group 210">
              <a:extLst>
                <a:ext uri="{FF2B5EF4-FFF2-40B4-BE49-F238E27FC236}">
                  <a16:creationId xmlns:a16="http://schemas.microsoft.com/office/drawing/2014/main" id="{EC1406AE-0BDF-7A02-2613-67AEE01F8DA3}"/>
                </a:ext>
              </a:extLst>
            </p:cNvPr>
            <p:cNvGrpSpPr>
              <a:grpSpLocks/>
            </p:cNvGrpSpPr>
            <p:nvPr/>
          </p:nvGrpSpPr>
          <p:grpSpPr bwMode="auto">
            <a:xfrm>
              <a:off x="6487050" y="3659664"/>
              <a:ext cx="304800" cy="762000"/>
              <a:chOff x="3216" y="1728"/>
              <a:chExt cx="192" cy="480"/>
            </a:xfrm>
          </p:grpSpPr>
          <p:sp>
            <p:nvSpPr>
              <p:cNvPr id="97" name="Line 8">
                <a:extLst>
                  <a:ext uri="{FF2B5EF4-FFF2-40B4-BE49-F238E27FC236}">
                    <a16:creationId xmlns:a16="http://schemas.microsoft.com/office/drawing/2014/main" id="{4B786AE5-E601-EA9F-856F-CA4E8E5ED7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696FD0C8-863E-04CC-AB07-615708027D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EE154999-7AA1-DE8E-8863-78C736E2AF5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7BAF0AD3-8B54-8CB3-23E1-BE8D93D5E2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1" name="TextBox 100">
              <a:extLst>
                <a:ext uri="{FF2B5EF4-FFF2-40B4-BE49-F238E27FC236}">
                  <a16:creationId xmlns:a16="http://schemas.microsoft.com/office/drawing/2014/main" id="{0DF8503B-C728-C9A3-5BA9-75DFE435E171}"/>
                </a:ext>
              </a:extLst>
            </p:cNvPr>
            <p:cNvSpPr txBox="1"/>
            <p:nvPr/>
          </p:nvSpPr>
          <p:spPr>
            <a:xfrm flipH="1">
              <a:off x="5689600" y="3582432"/>
              <a:ext cx="317500" cy="369332"/>
            </a:xfrm>
            <a:prstGeom prst="rect">
              <a:avLst/>
            </a:prstGeom>
            <a:noFill/>
          </p:spPr>
          <p:txBody>
            <a:bodyPr wrap="square" rtlCol="0">
              <a:spAutoFit/>
            </a:bodyPr>
            <a:lstStyle/>
            <a:p>
              <a:r>
                <a:rPr lang="en-US" dirty="0"/>
                <a:t>4</a:t>
              </a:r>
            </a:p>
          </p:txBody>
        </p:sp>
        <p:cxnSp>
          <p:nvCxnSpPr>
            <p:cNvPr id="103" name="Straight Connector 102">
              <a:extLst>
                <a:ext uri="{FF2B5EF4-FFF2-40B4-BE49-F238E27FC236}">
                  <a16:creationId xmlns:a16="http://schemas.microsoft.com/office/drawing/2014/main" id="{3E65A59F-943D-ED39-0CE2-8E52B28038A5}"/>
                </a:ext>
              </a:extLst>
            </p:cNvPr>
            <p:cNvCxnSpPr>
              <a:cxnSpLocks/>
            </p:cNvCxnSpPr>
            <p:nvPr/>
          </p:nvCxnSpPr>
          <p:spPr>
            <a:xfrm>
              <a:off x="5404125" y="1731082"/>
              <a:ext cx="0" cy="96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0BC0F-CA11-5EF8-76A1-661E47751EEE}"/>
                </a:ext>
              </a:extLst>
            </p:cNvPr>
            <p:cNvCxnSpPr>
              <a:cxnSpLocks/>
            </p:cNvCxnSpPr>
            <p:nvPr/>
          </p:nvCxnSpPr>
          <p:spPr>
            <a:xfrm>
              <a:off x="5892800" y="394112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Group 220">
              <a:extLst>
                <a:ext uri="{FF2B5EF4-FFF2-40B4-BE49-F238E27FC236}">
                  <a16:creationId xmlns:a16="http://schemas.microsoft.com/office/drawing/2014/main" id="{CB472B82-A868-A769-270C-32D09770AEAF}"/>
                </a:ext>
              </a:extLst>
            </p:cNvPr>
            <p:cNvGrpSpPr>
              <a:grpSpLocks/>
            </p:cNvGrpSpPr>
            <p:nvPr/>
          </p:nvGrpSpPr>
          <p:grpSpPr bwMode="auto">
            <a:xfrm>
              <a:off x="5815584" y="4370832"/>
              <a:ext cx="152400" cy="304800"/>
              <a:chOff x="3264" y="3072"/>
              <a:chExt cx="96" cy="192"/>
            </a:xfrm>
          </p:grpSpPr>
          <p:sp>
            <p:nvSpPr>
              <p:cNvPr id="107" name="Line 17">
                <a:extLst>
                  <a:ext uri="{FF2B5EF4-FFF2-40B4-BE49-F238E27FC236}">
                    <a16:creationId xmlns:a16="http://schemas.microsoft.com/office/drawing/2014/main" id="{5382A1AA-8E33-955F-E29D-5C97C964F3A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Freeform 18">
                <a:extLst>
                  <a:ext uri="{FF2B5EF4-FFF2-40B4-BE49-F238E27FC236}">
                    <a16:creationId xmlns:a16="http://schemas.microsoft.com/office/drawing/2014/main" id="{94E823B4-3812-6D3D-ACB8-F40D2B8F21B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 name="TextBox 109">
              <a:extLst>
                <a:ext uri="{FF2B5EF4-FFF2-40B4-BE49-F238E27FC236}">
                  <a16:creationId xmlns:a16="http://schemas.microsoft.com/office/drawing/2014/main" id="{25D60EFD-DFF6-A2B7-5239-4E428261D326}"/>
                </a:ext>
              </a:extLst>
            </p:cNvPr>
            <p:cNvSpPr txBox="1"/>
            <p:nvPr/>
          </p:nvSpPr>
          <p:spPr>
            <a:xfrm>
              <a:off x="5245100" y="1181100"/>
              <a:ext cx="977900" cy="369332"/>
            </a:xfrm>
            <a:prstGeom prst="rect">
              <a:avLst/>
            </a:prstGeom>
            <a:noFill/>
          </p:spPr>
          <p:txBody>
            <a:bodyPr wrap="square" rtlCol="0">
              <a:spAutoFit/>
            </a:bodyPr>
            <a:lstStyle/>
            <a:p>
              <a:r>
                <a:rPr lang="en-US" dirty="0" err="1"/>
                <a:t>V</a:t>
              </a:r>
              <a:r>
                <a:rPr lang="en-US" baseline="-25000" dirty="0" err="1"/>
                <a:t>cc</a:t>
              </a:r>
              <a:r>
                <a:rPr lang="en-US" dirty="0"/>
                <a:t>  (9v)</a:t>
              </a:r>
              <a:endParaRPr lang="en-US" baseline="-25000" dirty="0"/>
            </a:p>
          </p:txBody>
        </p:sp>
        <p:sp>
          <p:nvSpPr>
            <p:cNvPr id="112" name="Oval 111">
              <a:extLst>
                <a:ext uri="{FF2B5EF4-FFF2-40B4-BE49-F238E27FC236}">
                  <a16:creationId xmlns:a16="http://schemas.microsoft.com/office/drawing/2014/main" id="{52B35485-8BF5-E661-B925-0DA85D3C8FD6}"/>
                </a:ext>
              </a:extLst>
            </p:cNvPr>
            <p:cNvSpPr/>
            <p:nvPr/>
          </p:nvSpPr>
          <p:spPr>
            <a:xfrm>
              <a:off x="5331758" y="16182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A3D8E37-E51E-3C80-FAD5-E6FFBE89510B}"/>
                </a:ext>
              </a:extLst>
            </p:cNvPr>
            <p:cNvSpPr/>
            <p:nvPr/>
          </p:nvSpPr>
          <p:spPr>
            <a:xfrm>
              <a:off x="2385358" y="27739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10">
              <a:extLst>
                <a:ext uri="{FF2B5EF4-FFF2-40B4-BE49-F238E27FC236}">
                  <a16:creationId xmlns:a16="http://schemas.microsoft.com/office/drawing/2014/main" id="{9ED50A6D-ABA4-3BF5-D22D-219BC232A8D9}"/>
                </a:ext>
              </a:extLst>
            </p:cNvPr>
            <p:cNvGrpSpPr>
              <a:grpSpLocks/>
            </p:cNvGrpSpPr>
            <p:nvPr/>
          </p:nvGrpSpPr>
          <p:grpSpPr bwMode="auto">
            <a:xfrm rot="5400000">
              <a:off x="2724956" y="2454982"/>
              <a:ext cx="304800" cy="762000"/>
              <a:chOff x="3216" y="1728"/>
              <a:chExt cx="192" cy="480"/>
            </a:xfrm>
          </p:grpSpPr>
          <p:sp>
            <p:nvSpPr>
              <p:cNvPr id="115" name="Line 8">
                <a:extLst>
                  <a:ext uri="{FF2B5EF4-FFF2-40B4-BE49-F238E27FC236}">
                    <a16:creationId xmlns:a16="http://schemas.microsoft.com/office/drawing/2014/main" id="{AEB4FC02-2174-E46A-9483-DFBF0D9794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9">
                <a:extLst>
                  <a:ext uri="{FF2B5EF4-FFF2-40B4-BE49-F238E27FC236}">
                    <a16:creationId xmlns:a16="http://schemas.microsoft.com/office/drawing/2014/main" id="{D95713A4-C49E-4B0F-DE04-869A3BBD720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
                <a:extLst>
                  <a:ext uri="{FF2B5EF4-FFF2-40B4-BE49-F238E27FC236}">
                    <a16:creationId xmlns:a16="http://schemas.microsoft.com/office/drawing/2014/main" id="{E4826ADA-DB84-895D-B74B-10E9F9BDEE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
                <a:extLst>
                  <a:ext uri="{FF2B5EF4-FFF2-40B4-BE49-F238E27FC236}">
                    <a16:creationId xmlns:a16="http://schemas.microsoft.com/office/drawing/2014/main" id="{2F04FB17-C352-E053-87C9-A9FD0D42290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19" name="TextBox 118">
              <a:extLst>
                <a:ext uri="{FF2B5EF4-FFF2-40B4-BE49-F238E27FC236}">
                  <a16:creationId xmlns:a16="http://schemas.microsoft.com/office/drawing/2014/main" id="{5609B3BE-8FC4-C84A-D6E8-6D1D9A139C50}"/>
                </a:ext>
              </a:extLst>
            </p:cNvPr>
            <p:cNvSpPr txBox="1"/>
            <p:nvPr/>
          </p:nvSpPr>
          <p:spPr>
            <a:xfrm>
              <a:off x="3353877" y="2219516"/>
              <a:ext cx="583122" cy="369332"/>
            </a:xfrm>
            <a:prstGeom prst="rect">
              <a:avLst/>
            </a:prstGeom>
            <a:noFill/>
          </p:spPr>
          <p:txBody>
            <a:bodyPr wrap="square" rtlCol="0">
              <a:spAutoFit/>
            </a:bodyPr>
            <a:lstStyle/>
            <a:p>
              <a:r>
                <a:rPr lang="en-US" dirty="0"/>
                <a:t>10K</a:t>
              </a:r>
              <a:endParaRPr lang="en-US" baseline="-25000" dirty="0"/>
            </a:p>
          </p:txBody>
        </p:sp>
        <p:sp>
          <p:nvSpPr>
            <p:cNvPr id="122" name="TextBox 121">
              <a:extLst>
                <a:ext uri="{FF2B5EF4-FFF2-40B4-BE49-F238E27FC236}">
                  <a16:creationId xmlns:a16="http://schemas.microsoft.com/office/drawing/2014/main" id="{A7212F4F-F06E-0997-FF72-8FCABBA40D55}"/>
                </a:ext>
              </a:extLst>
            </p:cNvPr>
            <p:cNvSpPr txBox="1"/>
            <p:nvPr/>
          </p:nvSpPr>
          <p:spPr>
            <a:xfrm>
              <a:off x="2579984" y="2478879"/>
              <a:ext cx="335471" cy="369332"/>
            </a:xfrm>
            <a:prstGeom prst="rect">
              <a:avLst/>
            </a:prstGeom>
            <a:noFill/>
          </p:spPr>
          <p:txBody>
            <a:bodyPr wrap="square" rtlCol="0">
              <a:spAutoFit/>
            </a:bodyPr>
            <a:lstStyle/>
            <a:p>
              <a:r>
                <a:rPr lang="en-US" dirty="0"/>
                <a:t>+</a:t>
              </a:r>
              <a:endParaRPr lang="en-US" baseline="-25000" dirty="0"/>
            </a:p>
          </p:txBody>
        </p:sp>
        <p:grpSp>
          <p:nvGrpSpPr>
            <p:cNvPr id="124" name="Group 210">
              <a:extLst>
                <a:ext uri="{FF2B5EF4-FFF2-40B4-BE49-F238E27FC236}">
                  <a16:creationId xmlns:a16="http://schemas.microsoft.com/office/drawing/2014/main" id="{F99BC081-E4EA-E6D8-5B93-AA85C29C9851}"/>
                </a:ext>
              </a:extLst>
            </p:cNvPr>
            <p:cNvGrpSpPr>
              <a:grpSpLocks/>
            </p:cNvGrpSpPr>
            <p:nvPr/>
          </p:nvGrpSpPr>
          <p:grpSpPr bwMode="auto">
            <a:xfrm rot="5400000">
              <a:off x="8097056" y="3023108"/>
              <a:ext cx="304800" cy="762000"/>
              <a:chOff x="3216" y="1728"/>
              <a:chExt cx="192" cy="480"/>
            </a:xfrm>
          </p:grpSpPr>
          <p:sp>
            <p:nvSpPr>
              <p:cNvPr id="125" name="Line 8">
                <a:extLst>
                  <a:ext uri="{FF2B5EF4-FFF2-40B4-BE49-F238E27FC236}">
                    <a16:creationId xmlns:a16="http://schemas.microsoft.com/office/drawing/2014/main" id="{348A839A-FFDF-DCB8-96F7-0521D8CC790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AA033821-C2D7-35CA-0D0E-14898C042C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0338CA66-18B5-3DFA-91BF-0F53CC015E5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1CE32E08-DB4B-85A0-03BB-FE001DC034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grpSp>
          <p:nvGrpSpPr>
            <p:cNvPr id="129" name="Group 307">
              <a:extLst>
                <a:ext uri="{FF2B5EF4-FFF2-40B4-BE49-F238E27FC236}">
                  <a16:creationId xmlns:a16="http://schemas.microsoft.com/office/drawing/2014/main" id="{B27DB4BF-6E65-1AA4-F7D0-A8808D99AAE1}"/>
                </a:ext>
              </a:extLst>
            </p:cNvPr>
            <p:cNvGrpSpPr>
              <a:grpSpLocks/>
            </p:cNvGrpSpPr>
            <p:nvPr/>
          </p:nvGrpSpPr>
          <p:grpSpPr bwMode="auto">
            <a:xfrm>
              <a:off x="8573830" y="3001082"/>
              <a:ext cx="461963" cy="914400"/>
              <a:chOff x="2514" y="547"/>
              <a:chExt cx="291" cy="576"/>
            </a:xfrm>
          </p:grpSpPr>
          <p:sp>
            <p:nvSpPr>
              <p:cNvPr id="130" name="Freeform 132">
                <a:extLst>
                  <a:ext uri="{FF2B5EF4-FFF2-40B4-BE49-F238E27FC236}">
                    <a16:creationId xmlns:a16="http://schemas.microsoft.com/office/drawing/2014/main" id="{F86364F9-5796-5EE9-4BC9-8EB8A06E9256}"/>
                  </a:ext>
                </a:extLst>
              </p:cNvPr>
              <p:cNvSpPr>
                <a:spLocks/>
              </p:cNvSpPr>
              <p:nvPr/>
            </p:nvSpPr>
            <p:spPr bwMode="auto">
              <a:xfrm>
                <a:off x="2540" y="547"/>
                <a:ext cx="232" cy="5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Text Box 133">
                <a:extLst>
                  <a:ext uri="{FF2B5EF4-FFF2-40B4-BE49-F238E27FC236}">
                    <a16:creationId xmlns:a16="http://schemas.microsoft.com/office/drawing/2014/main" id="{012DAE67-A996-DBB2-0ED9-4F85AB72D957}"/>
                  </a:ext>
                </a:extLst>
              </p:cNvPr>
              <p:cNvSpPr txBox="1">
                <a:spLocks noChangeArrowheads="1"/>
              </p:cNvSpPr>
              <p:nvPr/>
            </p:nvSpPr>
            <p:spPr bwMode="auto">
              <a:xfrm>
                <a:off x="2514" y="762"/>
                <a:ext cx="29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SPKR</a:t>
                </a:r>
              </a:p>
            </p:txBody>
          </p:sp>
        </p:grpSp>
        <p:grpSp>
          <p:nvGrpSpPr>
            <p:cNvPr id="132" name="Group 220">
              <a:extLst>
                <a:ext uri="{FF2B5EF4-FFF2-40B4-BE49-F238E27FC236}">
                  <a16:creationId xmlns:a16="http://schemas.microsoft.com/office/drawing/2014/main" id="{19811D11-4D3A-BC9A-C663-CF910192DC8A}"/>
                </a:ext>
              </a:extLst>
            </p:cNvPr>
            <p:cNvGrpSpPr>
              <a:grpSpLocks/>
            </p:cNvGrpSpPr>
            <p:nvPr/>
          </p:nvGrpSpPr>
          <p:grpSpPr bwMode="auto">
            <a:xfrm>
              <a:off x="8630456" y="3661087"/>
              <a:ext cx="152400" cy="304800"/>
              <a:chOff x="3264" y="3072"/>
              <a:chExt cx="96" cy="192"/>
            </a:xfrm>
          </p:grpSpPr>
          <p:sp>
            <p:nvSpPr>
              <p:cNvPr id="133" name="Line 17">
                <a:extLst>
                  <a:ext uri="{FF2B5EF4-FFF2-40B4-BE49-F238E27FC236}">
                    <a16:creationId xmlns:a16="http://schemas.microsoft.com/office/drawing/2014/main" id="{80386812-76AE-27B9-8C68-2E75EC9D5DE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8">
                <a:extLst>
                  <a:ext uri="{FF2B5EF4-FFF2-40B4-BE49-F238E27FC236}">
                    <a16:creationId xmlns:a16="http://schemas.microsoft.com/office/drawing/2014/main" id="{0F42B6E6-DEFE-86C8-162C-F120693E793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5" name="TextBox 134">
              <a:extLst>
                <a:ext uri="{FF2B5EF4-FFF2-40B4-BE49-F238E27FC236}">
                  <a16:creationId xmlns:a16="http://schemas.microsoft.com/office/drawing/2014/main" id="{34959CDF-72C2-CAC3-81DC-E99288AF289C}"/>
                </a:ext>
              </a:extLst>
            </p:cNvPr>
            <p:cNvSpPr txBox="1"/>
            <p:nvPr/>
          </p:nvSpPr>
          <p:spPr>
            <a:xfrm>
              <a:off x="7933841" y="3138985"/>
              <a:ext cx="335471" cy="369332"/>
            </a:xfrm>
            <a:prstGeom prst="rect">
              <a:avLst/>
            </a:prstGeom>
            <a:noFill/>
          </p:spPr>
          <p:txBody>
            <a:bodyPr wrap="square" rtlCol="0">
              <a:spAutoFit/>
            </a:bodyPr>
            <a:lstStyle/>
            <a:p>
              <a:r>
                <a:rPr lang="en-US" dirty="0"/>
                <a:t>+</a:t>
              </a:r>
              <a:endParaRPr lang="en-US" baseline="-25000" dirty="0"/>
            </a:p>
          </p:txBody>
        </p:sp>
        <p:sp>
          <p:nvSpPr>
            <p:cNvPr id="136" name="TextBox 135">
              <a:extLst>
                <a:ext uri="{FF2B5EF4-FFF2-40B4-BE49-F238E27FC236}">
                  <a16:creationId xmlns:a16="http://schemas.microsoft.com/office/drawing/2014/main" id="{65E678F4-534B-2462-BE06-9668DEC2FCE4}"/>
                </a:ext>
              </a:extLst>
            </p:cNvPr>
            <p:cNvSpPr txBox="1"/>
            <p:nvPr/>
          </p:nvSpPr>
          <p:spPr>
            <a:xfrm>
              <a:off x="7868457" y="2782140"/>
              <a:ext cx="826257" cy="369332"/>
            </a:xfrm>
            <a:prstGeom prst="rect">
              <a:avLst/>
            </a:prstGeom>
            <a:noFill/>
          </p:spPr>
          <p:txBody>
            <a:bodyPr wrap="square" rtlCol="0">
              <a:spAutoFit/>
            </a:bodyPr>
            <a:lstStyle/>
            <a:p>
              <a:r>
                <a:rPr lang="en-US" dirty="0"/>
                <a:t>100 </a:t>
              </a:r>
              <a:r>
                <a:rPr lang="en-US" dirty="0" err="1"/>
                <a:t>uF</a:t>
              </a:r>
              <a:endParaRPr lang="en-US" dirty="0"/>
            </a:p>
          </p:txBody>
        </p:sp>
        <p:grpSp>
          <p:nvGrpSpPr>
            <p:cNvPr id="137" name="Group 220">
              <a:extLst>
                <a:ext uri="{FF2B5EF4-FFF2-40B4-BE49-F238E27FC236}">
                  <a16:creationId xmlns:a16="http://schemas.microsoft.com/office/drawing/2014/main" id="{A00BC90D-CD1A-47AE-7048-2046BF1E5057}"/>
                </a:ext>
              </a:extLst>
            </p:cNvPr>
            <p:cNvGrpSpPr>
              <a:grpSpLocks/>
            </p:cNvGrpSpPr>
            <p:nvPr/>
          </p:nvGrpSpPr>
          <p:grpSpPr bwMode="auto">
            <a:xfrm>
              <a:off x="6565392" y="4321487"/>
              <a:ext cx="152400" cy="304800"/>
              <a:chOff x="3264" y="3072"/>
              <a:chExt cx="96" cy="192"/>
            </a:xfrm>
          </p:grpSpPr>
          <p:sp>
            <p:nvSpPr>
              <p:cNvPr id="138" name="Line 17">
                <a:extLst>
                  <a:ext uri="{FF2B5EF4-FFF2-40B4-BE49-F238E27FC236}">
                    <a16:creationId xmlns:a16="http://schemas.microsoft.com/office/drawing/2014/main" id="{C453F808-62F0-3869-8337-4464B2679A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68C4B3FB-8D5C-BAF8-B0E8-BA8C32A7FD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TextBox 139">
              <a:extLst>
                <a:ext uri="{FF2B5EF4-FFF2-40B4-BE49-F238E27FC236}">
                  <a16:creationId xmlns:a16="http://schemas.microsoft.com/office/drawing/2014/main" id="{765EAA4A-3E02-2C6A-952D-96F91050D610}"/>
                </a:ext>
              </a:extLst>
            </p:cNvPr>
            <p:cNvSpPr txBox="1"/>
            <p:nvPr/>
          </p:nvSpPr>
          <p:spPr>
            <a:xfrm>
              <a:off x="6842526" y="3898833"/>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41" name="TextBox 140">
              <a:extLst>
                <a:ext uri="{FF2B5EF4-FFF2-40B4-BE49-F238E27FC236}">
                  <a16:creationId xmlns:a16="http://schemas.microsoft.com/office/drawing/2014/main" id="{2453144C-BD23-57C3-91FF-64E149A5AB6F}"/>
                </a:ext>
              </a:extLst>
            </p:cNvPr>
            <p:cNvSpPr txBox="1"/>
            <p:nvPr/>
          </p:nvSpPr>
          <p:spPr>
            <a:xfrm>
              <a:off x="6593184" y="3659979"/>
              <a:ext cx="335471" cy="369332"/>
            </a:xfrm>
            <a:prstGeom prst="rect">
              <a:avLst/>
            </a:prstGeom>
            <a:noFill/>
          </p:spPr>
          <p:txBody>
            <a:bodyPr wrap="square" rtlCol="0">
              <a:spAutoFit/>
            </a:bodyPr>
            <a:lstStyle/>
            <a:p>
              <a:r>
                <a:rPr lang="en-US" dirty="0"/>
                <a:t>+</a:t>
              </a:r>
              <a:endParaRPr lang="en-US" baseline="-25000" dirty="0"/>
            </a:p>
          </p:txBody>
        </p:sp>
        <p:sp>
          <p:nvSpPr>
            <p:cNvPr id="142" name="TextBox 141">
              <a:extLst>
                <a:ext uri="{FF2B5EF4-FFF2-40B4-BE49-F238E27FC236}">
                  <a16:creationId xmlns:a16="http://schemas.microsoft.com/office/drawing/2014/main" id="{A4313901-DDC7-5BF9-AE1A-12EF4F0EF2A1}"/>
                </a:ext>
              </a:extLst>
            </p:cNvPr>
            <p:cNvSpPr txBox="1"/>
            <p:nvPr/>
          </p:nvSpPr>
          <p:spPr>
            <a:xfrm flipH="1">
              <a:off x="5638800" y="2833132"/>
              <a:ext cx="317500" cy="369332"/>
            </a:xfrm>
            <a:prstGeom prst="rect">
              <a:avLst/>
            </a:prstGeom>
            <a:noFill/>
          </p:spPr>
          <p:txBody>
            <a:bodyPr wrap="square" rtlCol="0">
              <a:spAutoFit/>
            </a:bodyPr>
            <a:lstStyle/>
            <a:p>
              <a:r>
                <a:rPr lang="en-US" dirty="0">
                  <a:solidFill>
                    <a:schemeClr val="accent1"/>
                  </a:solidFill>
                </a:rPr>
                <a:t>1</a:t>
              </a:r>
            </a:p>
          </p:txBody>
        </p:sp>
        <p:sp>
          <p:nvSpPr>
            <p:cNvPr id="143" name="TextBox 142">
              <a:extLst>
                <a:ext uri="{FF2B5EF4-FFF2-40B4-BE49-F238E27FC236}">
                  <a16:creationId xmlns:a16="http://schemas.microsoft.com/office/drawing/2014/main" id="{C8A72886-17CA-56A3-7468-9C5D29110B4D}"/>
                </a:ext>
              </a:extLst>
            </p:cNvPr>
            <p:cNvSpPr txBox="1"/>
            <p:nvPr/>
          </p:nvSpPr>
          <p:spPr>
            <a:xfrm flipH="1">
              <a:off x="6337300" y="3049032"/>
              <a:ext cx="317500" cy="369332"/>
            </a:xfrm>
            <a:prstGeom prst="rect">
              <a:avLst/>
            </a:prstGeom>
            <a:noFill/>
          </p:spPr>
          <p:txBody>
            <a:bodyPr wrap="square" rtlCol="0">
              <a:spAutoFit/>
            </a:bodyPr>
            <a:lstStyle/>
            <a:p>
              <a:r>
                <a:rPr lang="en-US" dirty="0"/>
                <a:t>8</a:t>
              </a:r>
            </a:p>
          </p:txBody>
        </p:sp>
        <p:grpSp>
          <p:nvGrpSpPr>
            <p:cNvPr id="144" name="Group 210">
              <a:extLst>
                <a:ext uri="{FF2B5EF4-FFF2-40B4-BE49-F238E27FC236}">
                  <a16:creationId xmlns:a16="http://schemas.microsoft.com/office/drawing/2014/main" id="{5E7E7C4B-1961-7B23-E6A8-47ACE73F2712}"/>
                </a:ext>
              </a:extLst>
            </p:cNvPr>
            <p:cNvGrpSpPr>
              <a:grpSpLocks/>
            </p:cNvGrpSpPr>
            <p:nvPr/>
          </p:nvGrpSpPr>
          <p:grpSpPr bwMode="auto">
            <a:xfrm rot="5400000">
              <a:off x="6025874" y="2224580"/>
              <a:ext cx="304800" cy="762000"/>
              <a:chOff x="3216" y="1728"/>
              <a:chExt cx="192" cy="480"/>
            </a:xfrm>
          </p:grpSpPr>
          <p:sp>
            <p:nvSpPr>
              <p:cNvPr id="145" name="Line 8">
                <a:extLst>
                  <a:ext uri="{FF2B5EF4-FFF2-40B4-BE49-F238E27FC236}">
                    <a16:creationId xmlns:a16="http://schemas.microsoft.com/office/drawing/2014/main" id="{0D3CC560-25C4-E998-DBAC-2C769D2836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sp>
            <p:nvSpPr>
              <p:cNvPr id="146" name="Line 9">
                <a:extLst>
                  <a:ext uri="{FF2B5EF4-FFF2-40B4-BE49-F238E27FC236}">
                    <a16:creationId xmlns:a16="http://schemas.microsoft.com/office/drawing/2014/main" id="{AB55018C-9171-16B6-6D34-21C00CDFBB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7" name="Line 10">
                <a:extLst>
                  <a:ext uri="{FF2B5EF4-FFF2-40B4-BE49-F238E27FC236}">
                    <a16:creationId xmlns:a16="http://schemas.microsoft.com/office/drawing/2014/main" id="{EC2CE5D8-AE11-9115-2784-D13667B23D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8" name="Line 11">
                <a:extLst>
                  <a:ext uri="{FF2B5EF4-FFF2-40B4-BE49-F238E27FC236}">
                    <a16:creationId xmlns:a16="http://schemas.microsoft.com/office/drawing/2014/main" id="{8295D7DB-D4F3-5477-5A34-504856817C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grpSp>
        <p:cxnSp>
          <p:nvCxnSpPr>
            <p:cNvPr id="149" name="Straight Connector 148">
              <a:extLst>
                <a:ext uri="{FF2B5EF4-FFF2-40B4-BE49-F238E27FC236}">
                  <a16:creationId xmlns:a16="http://schemas.microsoft.com/office/drawing/2014/main" id="{6451EE9F-4C07-D098-6AAC-683950DCF52B}"/>
                </a:ext>
              </a:extLst>
            </p:cNvPr>
            <p:cNvCxnSpPr>
              <a:cxnSpLocks/>
            </p:cNvCxnSpPr>
            <p:nvPr/>
          </p:nvCxnSpPr>
          <p:spPr>
            <a:xfrm>
              <a:off x="6553200" y="2595960"/>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42FC21-085A-B8BB-FF7A-3C91BC7C1FCD}"/>
                </a:ext>
              </a:extLst>
            </p:cNvPr>
            <p:cNvSpPr txBox="1"/>
            <p:nvPr/>
          </p:nvSpPr>
          <p:spPr>
            <a:xfrm>
              <a:off x="5856584" y="2301079"/>
              <a:ext cx="335471" cy="369332"/>
            </a:xfrm>
            <a:prstGeom prst="rect">
              <a:avLst/>
            </a:prstGeom>
            <a:noFill/>
          </p:spPr>
          <p:txBody>
            <a:bodyPr wrap="square" rtlCol="0">
              <a:spAutoFit/>
            </a:bodyPr>
            <a:lstStyle/>
            <a:p>
              <a:r>
                <a:rPr lang="en-US" dirty="0">
                  <a:solidFill>
                    <a:schemeClr val="accent1"/>
                  </a:solidFill>
                </a:rPr>
                <a:t>+</a:t>
              </a:r>
              <a:endParaRPr lang="en-US" baseline="-25000" dirty="0">
                <a:solidFill>
                  <a:schemeClr val="accent1"/>
                </a:solidFill>
              </a:endParaRPr>
            </a:p>
          </p:txBody>
        </p:sp>
        <p:cxnSp>
          <p:nvCxnSpPr>
            <p:cNvPr id="153" name="Straight Connector 152">
              <a:extLst>
                <a:ext uri="{FF2B5EF4-FFF2-40B4-BE49-F238E27FC236}">
                  <a16:creationId xmlns:a16="http://schemas.microsoft.com/office/drawing/2014/main" id="{59AF369D-E688-F40C-E079-DA50419450A2}"/>
                </a:ext>
              </a:extLst>
            </p:cNvPr>
            <p:cNvCxnSpPr>
              <a:cxnSpLocks/>
            </p:cNvCxnSpPr>
            <p:nvPr/>
          </p:nvCxnSpPr>
          <p:spPr>
            <a:xfrm flipV="1">
              <a:off x="5802884" y="2591191"/>
              <a:ext cx="0" cy="2292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309FBA3-A0B4-12AE-E0A7-40B9EB75D122}"/>
                </a:ext>
              </a:extLst>
            </p:cNvPr>
            <p:cNvSpPr txBox="1"/>
            <p:nvPr/>
          </p:nvSpPr>
          <p:spPr>
            <a:xfrm>
              <a:off x="2586820" y="2183795"/>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55" name="TextBox 154">
              <a:extLst>
                <a:ext uri="{FF2B5EF4-FFF2-40B4-BE49-F238E27FC236}">
                  <a16:creationId xmlns:a16="http://schemas.microsoft.com/office/drawing/2014/main" id="{16EBA5C5-91A7-90C6-2516-0B0329987978}"/>
                </a:ext>
              </a:extLst>
            </p:cNvPr>
            <p:cNvSpPr txBox="1"/>
            <p:nvPr/>
          </p:nvSpPr>
          <p:spPr>
            <a:xfrm flipH="1">
              <a:off x="6426200" y="3341132"/>
              <a:ext cx="317500" cy="369332"/>
            </a:xfrm>
            <a:prstGeom prst="rect">
              <a:avLst/>
            </a:prstGeom>
            <a:noFill/>
          </p:spPr>
          <p:txBody>
            <a:bodyPr wrap="square" rtlCol="0">
              <a:spAutoFit/>
            </a:bodyPr>
            <a:lstStyle/>
            <a:p>
              <a:r>
                <a:rPr lang="en-US" dirty="0"/>
                <a:t>7</a:t>
              </a:r>
            </a:p>
          </p:txBody>
        </p:sp>
        <p:sp>
          <p:nvSpPr>
            <p:cNvPr id="156" name="TextBox 155">
              <a:extLst>
                <a:ext uri="{FF2B5EF4-FFF2-40B4-BE49-F238E27FC236}">
                  <a16:creationId xmlns:a16="http://schemas.microsoft.com/office/drawing/2014/main" id="{F29A078D-19BE-38CB-0469-294C40203435}"/>
                </a:ext>
              </a:extLst>
            </p:cNvPr>
            <p:cNvSpPr txBox="1"/>
            <p:nvPr/>
          </p:nvSpPr>
          <p:spPr>
            <a:xfrm>
              <a:off x="5890025" y="1890953"/>
              <a:ext cx="1971269" cy="523220"/>
            </a:xfrm>
            <a:prstGeom prst="rect">
              <a:avLst/>
            </a:prstGeom>
            <a:noFill/>
          </p:spPr>
          <p:txBody>
            <a:bodyPr wrap="square" rtlCol="0">
              <a:spAutoFit/>
            </a:bodyPr>
            <a:lstStyle/>
            <a:p>
              <a:r>
                <a:rPr lang="en-US" sz="1400" dirty="0">
                  <a:solidFill>
                    <a:schemeClr val="accent1"/>
                  </a:solidFill>
                </a:rPr>
                <a:t>10 </a:t>
              </a:r>
              <a:r>
                <a:rPr lang="en-US" sz="1400" dirty="0" err="1">
                  <a:solidFill>
                    <a:schemeClr val="accent1"/>
                  </a:solidFill>
                </a:rPr>
                <a:t>uF</a:t>
              </a:r>
              <a:r>
                <a:rPr lang="en-US" sz="1400" dirty="0">
                  <a:solidFill>
                    <a:schemeClr val="accent1"/>
                  </a:solidFill>
                </a:rPr>
                <a:t>, optional, increases gain to 200</a:t>
              </a:r>
            </a:p>
          </p:txBody>
        </p:sp>
      </p:grpSp>
    </p:spTree>
    <p:extLst>
      <p:ext uri="{BB962C8B-B14F-4D97-AF65-F5344CB8AC3E}">
        <p14:creationId xmlns:p14="http://schemas.microsoft.com/office/powerpoint/2010/main" val="32541022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393377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Antenna Theorem</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latin typeface="Calibri" panose="020F0502020204030204" pitchFamily="34" charset="0"/>
                <a:cs typeface="Calibri" panose="020F050202020403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4579" y="155714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4579" y="155714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6960292" y="3429000"/>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latin typeface="Calibri" panose="020F0502020204030204" pitchFamily="34" charset="0"/>
                <a:cs typeface="Calibri" panose="020F050202020403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Reciprocity</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t="-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Dipoles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8019" y="523836"/>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6367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latin typeface="Calibri" panose="020F0502020204030204" pitchFamily="34" charset="0"/>
                <a:cs typeface="Calibri" panose="020F0502020204030204" pitchFamily="34" charset="0"/>
              </a:rPr>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Direct conversion and </a:t>
            </a:r>
            <a:r>
              <a:rPr lang="en-US" dirty="0" err="1">
                <a:latin typeface="Calibri" panose="020F0502020204030204" pitchFamily="34" charset="0"/>
                <a:cs typeface="Calibri" panose="020F0502020204030204" pitchFamily="34" charset="0"/>
              </a:rPr>
              <a:t>superhet</a:t>
            </a:r>
            <a:r>
              <a:rPr lang="en-US" dirty="0">
                <a:latin typeface="Calibri" panose="020F0502020204030204" pitchFamily="34" charset="0"/>
                <a:cs typeface="Calibri" panose="020F0502020204030204" pitchFamily="34" charset="0"/>
              </a:rPr>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11814" y="1698939"/>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11814" y="1698939"/>
                <a:ext cx="6751693" cy="4351338"/>
              </a:xfrm>
              <a:blipFill>
                <a:blip r:embed="rId2"/>
                <a:stretch>
                  <a:fillRect l="-75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252913" y="169893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8013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35: Intermodulation</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37: Antennas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62004" y="180588"/>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Noise</a:t>
            </a:r>
            <a:endParaRPr sz="32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5537" y="1075098"/>
                <a:ext cx="10960925" cy="52786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𝑟𝑚𝑠</m:t>
                        </m:r>
                        <m:r>
                          <a:rPr lang="en-US" sz="2400" i="1">
                            <a:solidFill>
                              <a:srgbClr val="000000"/>
                            </a:solidFill>
                            <a:latin typeface="Cambria Math" panose="02040503050406030204" pitchFamily="18" charset="0"/>
                          </a:rPr>
                          <m:t>)</m:t>
                        </m:r>
                      </m:sub>
                    </m:sSub>
                    <m:r>
                      <a:rPr lang="en-US" sz="2400" i="1">
                        <a:solidFill>
                          <a:srgbClr val="000000"/>
                        </a:solidFill>
                        <a:latin typeface="Cambria Math" panose="02040503050406030204" pitchFamily="18" charset="0"/>
                      </a:rPr>
                      <m:t>=</m:t>
                    </m:r>
                    <m:rad>
                      <m:radPr>
                        <m:degHide m:val="on"/>
                        <m:ctrlPr>
                          <a:rPr lang="en-US" sz="2400" i="1">
                            <a:solidFill>
                              <a:srgbClr val="000000"/>
                            </a:solidFill>
                            <a:latin typeface="Cambria Math" panose="02040503050406030204" pitchFamily="18" charset="0"/>
                          </a:rPr>
                        </m:ctrlPr>
                      </m:radPr>
                      <m:deg/>
                      <m:e>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
                              <a:rPr lang="en-US" sz="2400" i="1">
                                <a:solidFill>
                                  <a:srgbClr val="000000"/>
                                </a:solidFill>
                                <a:latin typeface="Cambria Math" panose="02040503050406030204" pitchFamily="18" charset="0"/>
                                <a:ea typeface="Cambria Math" panose="02040503050406030204" pitchFamily="18" charset="0"/>
                              </a:rPr>
                              <m:t>𝜏</m:t>
                            </m:r>
                          </m:den>
                        </m:f>
                        <m:nary>
                          <m:naryPr>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0</m:t>
                            </m:r>
                          </m:sub>
                          <m:sup>
                            <m:r>
                              <a:rPr lang="en-US" sz="2400" i="1">
                                <a:solidFill>
                                  <a:srgbClr val="000000"/>
                                </a:solidFill>
                                <a:latin typeface="Cambria Math" panose="02040503050406030204" pitchFamily="18" charset="0"/>
                                <a:ea typeface="Cambria Math" panose="02040503050406030204" pitchFamily="18" charset="0"/>
                              </a:rPr>
                              <m:t>𝜏</m:t>
                            </m:r>
                          </m:sup>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𝑉</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𝑡</m:t>
                                </m:r>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e>
                        </m:nary>
                      </m:e>
                    </m:rad>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𝑑𝑡</m:t>
                    </m:r>
                  </m:oMath>
                </a14:m>
                <a:r>
                  <a:rPr lang="en-US" sz="2400" dirty="0">
                    <a:solidFill>
                      <a:srgbClr val="000000"/>
                    </a:solidFill>
                  </a:rPr>
                  <a:t> so the average noise power is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𝑃</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p>
                          <m:sSupPr>
                            <m:ctrlPr>
                              <a:rPr lang="en-US" sz="2400" i="1">
                                <a:solidFill>
                                  <a:srgbClr val="000000"/>
                                </a:solidFill>
                                <a:latin typeface="Cambria Math" panose="02040503050406030204" pitchFamily="18" charset="0"/>
                              </a:rPr>
                            </m:ctrlPr>
                          </m:sSup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𝑟𝑚𝑠</m:t>
                                </m:r>
                                <m:r>
                                  <a:rPr lang="en-US" sz="2400" i="1">
                                    <a:solidFill>
                                      <a:srgbClr val="000000"/>
                                    </a:solidFill>
                                    <a:latin typeface="Cambria Math" panose="02040503050406030204" pitchFamily="18" charset="0"/>
                                  </a:rPr>
                                  <m:t>)</m:t>
                                </m:r>
                              </m:sub>
                            </m:sSub>
                          </m:e>
                          <m:sup>
                            <m:r>
                              <a:rPr lang="en-US" sz="2400" i="1">
                                <a:solidFill>
                                  <a:srgbClr val="000000"/>
                                </a:solidFill>
                                <a:latin typeface="Cambria Math" panose="02040503050406030204" pitchFamily="18" charset="0"/>
                              </a:rPr>
                              <m:t>2</m:t>
                            </m:r>
                          </m:sup>
                        </m:sSup>
                      </m:num>
                      <m:den>
                        <m:r>
                          <a:rPr lang="en-US" sz="2400" i="1">
                            <a:solidFill>
                              <a:srgbClr val="000000"/>
                            </a:solidFill>
                            <a:latin typeface="Cambria Math" panose="02040503050406030204" pitchFamily="18" charset="0"/>
                          </a:rPr>
                          <m:t>𝑅</m:t>
                        </m:r>
                      </m:den>
                    </m:f>
                  </m:oMath>
                </a14:m>
                <a:r>
                  <a:rPr lang="en-US" sz="2400" dirty="0">
                    <a:solidFill>
                      <a:srgbClr val="000000"/>
                    </a:solidFill>
                  </a:rPr>
                  <a:t>, where </a:t>
                </a:r>
                <a14:m>
                  <m:oMath xmlns:m="http://schemas.openxmlformats.org/officeDocument/2006/math">
                    <m:r>
                      <a:rPr lang="en-US" sz="2400" i="1">
                        <a:solidFill>
                          <a:srgbClr val="000000"/>
                        </a:solidFill>
                        <a:latin typeface="Cambria Math" panose="02040503050406030204" pitchFamily="18" charset="0"/>
                      </a:rPr>
                      <m:t>𝑅</m:t>
                    </m:r>
                  </m:oMath>
                </a14:m>
                <a:r>
                  <a:rPr lang="en-US" sz="2400" dirty="0">
                    <a:solidFill>
                      <a:srgbClr val="000000"/>
                    </a:solidFill>
                  </a:rPr>
                  <a:t> isthe load resistance</a:t>
                </a:r>
              </a:p>
              <a:p>
                <a:pPr marL="285750" indent="-285750" hangingPunct="0">
                  <a:spcBef>
                    <a:spcPts val="400"/>
                  </a:spcBef>
                  <a:buFont typeface="Arial" panose="020B0604020202020204" pitchFamily="34" charset="0"/>
                  <a:buChar char="•"/>
                </a:pPr>
                <a:r>
                  <a:rPr lang="en-US" sz="2400" dirty="0">
                    <a:solidFill>
                      <a:srgbClr val="000000"/>
                    </a:solidFill>
                  </a:rPr>
                  <a:t>Define </a:t>
                </a:r>
                <a14:m>
                  <m:oMath xmlns:m="http://schemas.openxmlformats.org/officeDocument/2006/math">
                    <m:r>
                      <a:rPr lang="en-US" sz="2400" i="1">
                        <a:solidFill>
                          <a:srgbClr val="000000"/>
                        </a:solidFill>
                        <a:latin typeface="Cambria Math" panose="02040503050406030204" pitchFamily="18" charset="0"/>
                      </a:rPr>
                      <m:t>𝑆𝑁𝑅</m:t>
                    </m:r>
                    <m:r>
                      <a:rPr lang="en-US" sz="2400" i="1">
                        <a:solidFill>
                          <a:srgbClr val="000000"/>
                        </a:solidFill>
                        <a:latin typeface="Cambria Math" panose="02040503050406030204" pitchFamily="18" charset="0"/>
                      </a:rPr>
                      <m:t>= </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𝑃</m:t>
                        </m:r>
                      </m:num>
                      <m:den>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𝑃</m:t>
                            </m:r>
                          </m:e>
                          <m:sub>
                            <m:r>
                              <a:rPr lang="en-US" sz="2400" i="1">
                                <a:solidFill>
                                  <a:srgbClr val="000000"/>
                                </a:solidFill>
                                <a:latin typeface="Cambria Math" panose="02040503050406030204" pitchFamily="18" charset="0"/>
                              </a:rPr>
                              <m:t>𝑛</m:t>
                            </m:r>
                          </m:sub>
                        </m:sSub>
                      </m:den>
                    </m:f>
                    <m:r>
                      <a:rPr lang="en-US" sz="2400" b="0" i="0" smtClean="0">
                        <a:solidFill>
                          <a:srgbClr val="000000"/>
                        </a:solidFill>
                        <a:latin typeface="Cambria Math" panose="02040503050406030204" pitchFamily="18" charset="0"/>
                      </a:rPr>
                      <m:t>  </m:t>
                    </m:r>
                  </m:oMath>
                </a14:m>
                <a:r>
                  <a:rPr lang="en-US" sz="2400" dirty="0">
                    <a:solidFill>
                      <a:srgbClr val="000000"/>
                    </a:solidFill>
                  </a:rPr>
                  <a:t>and </a:t>
                </a:r>
                <a14:m>
                  <m:oMath xmlns:m="http://schemas.openxmlformats.org/officeDocument/2006/math">
                    <m:r>
                      <a:rPr lang="en-US" sz="2400" i="1">
                        <a:solidFill>
                          <a:srgbClr val="000000"/>
                        </a:solidFill>
                        <a:latin typeface="Cambria Math" panose="02040503050406030204" pitchFamily="18" charset="0"/>
                      </a:rPr>
                      <m:t>𝑀𝐷𝑆</m:t>
                    </m:r>
                    <m:r>
                      <a:rPr lang="en-US" sz="2400" i="1">
                        <a:solidFill>
                          <a:srgbClr val="000000"/>
                        </a:solidFill>
                        <a:latin typeface="Cambria Math" panose="02040503050406030204" pitchFamily="18" charset="0"/>
                      </a:rPr>
                      <m:t>= </m:t>
                    </m:r>
                    <m:f>
                      <m:fPr>
                        <m:ctrlPr>
                          <a:rPr lang="en-US" sz="2400" i="1">
                            <a:solidFill>
                              <a:srgbClr val="000000"/>
                            </a:solidFill>
                            <a:latin typeface="Cambria Math" panose="02040503050406030204" pitchFamily="18" charset="0"/>
                          </a:rPr>
                        </m:ctrlPr>
                      </m:fPr>
                      <m:num>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𝑃</m:t>
                            </m:r>
                          </m:e>
                          <m:sub>
                            <m:r>
                              <a:rPr lang="en-US" sz="2400" i="1">
                                <a:solidFill>
                                  <a:srgbClr val="000000"/>
                                </a:solidFill>
                                <a:latin typeface="Cambria Math" panose="02040503050406030204" pitchFamily="18" charset="0"/>
                              </a:rPr>
                              <m:t>𝑛</m:t>
                            </m:r>
                          </m:sub>
                        </m:sSub>
                      </m:num>
                      <m:den>
                        <m:r>
                          <a:rPr lang="en-US" sz="2400" i="1">
                            <a:solidFill>
                              <a:srgbClr val="000000"/>
                            </a:solidFill>
                            <a:latin typeface="Cambria Math" panose="02040503050406030204" pitchFamily="18" charset="0"/>
                          </a:rPr>
                          <m:t>𝐺</m:t>
                        </m:r>
                      </m:den>
                    </m:f>
                  </m:oMath>
                </a14:m>
                <a:r>
                  <a:rPr lang="en-US" sz="24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400" b="0" i="1" smtClean="0">
                        <a:solidFill>
                          <a:srgbClr val="000000"/>
                        </a:solidFill>
                        <a:latin typeface="Cambria Math" panose="02040503050406030204" pitchFamily="18" charset="0"/>
                      </a:rPr>
                      <m:t>𝑁𝐸𝑃</m:t>
                    </m:r>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𝑁</m:t>
                        </m:r>
                      </m:num>
                      <m:den>
                        <m:r>
                          <a:rPr lang="en-US" sz="2400" b="0" i="1" smtClean="0">
                            <a:solidFill>
                              <a:srgbClr val="000000"/>
                            </a:solidFill>
                            <a:latin typeface="Cambria Math" panose="02040503050406030204" pitchFamily="18" charset="0"/>
                          </a:rPr>
                          <m:t>𝐺</m:t>
                        </m:r>
                      </m:den>
                    </m:f>
                  </m:oMath>
                </a14:m>
                <a:r>
                  <a:rPr lang="en-US" sz="2000"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4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400" i="1">
                            <a:solidFill>
                              <a:srgbClr val="000000"/>
                            </a:solidFill>
                            <a:latin typeface="Cambria Math" panose="02040503050406030204" pitchFamily="18" charset="0"/>
                          </a:rPr>
                        </m:ctrlPr>
                      </m:accPr>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e>
                    </m:acc>
                    <m:r>
                      <a:rPr lang="en-US" sz="2400" i="1">
                        <a:solidFill>
                          <a:srgbClr val="000000"/>
                        </a:solidFill>
                        <a:latin typeface="Cambria Math" panose="02040503050406030204" pitchFamily="18" charset="0"/>
                      </a:rPr>
                      <m:t>=</m:t>
                    </m:r>
                    <m:nary>
                      <m:naryPr>
                        <m:limLoc m:val="undOvr"/>
                        <m:subHide m:val="on"/>
                        <m:supHide m:val="on"/>
                        <m:ctrlPr>
                          <a:rPr lang="en-US" sz="2400" i="1">
                            <a:solidFill>
                              <a:srgbClr val="000000"/>
                            </a:solidFill>
                            <a:latin typeface="Cambria Math" panose="02040503050406030204" pitchFamily="18" charset="0"/>
                          </a:rPr>
                        </m:ctrlPr>
                      </m:naryPr>
                      <m:sub/>
                      <m:sup/>
                      <m:e>
                        <m:r>
                          <a:rPr lang="en-US" sz="2400" i="1">
                            <a:solidFill>
                              <a:srgbClr val="000000"/>
                            </a:solidFill>
                            <a:latin typeface="Cambria Math" panose="02040503050406030204" pitchFamily="18" charset="0"/>
                          </a:rPr>
                          <m:t>|</m:t>
                        </m:r>
                        <m:sSup>
                          <m:sSupPr>
                            <m:ctrlPr>
                              <a:rPr lang="en-US" sz="2400" i="1">
                                <a:solidFill>
                                  <a:srgbClr val="000000"/>
                                </a:solidFill>
                                <a:latin typeface="Cambria Math" panose="02040503050406030204" pitchFamily="18" charset="0"/>
                              </a:rPr>
                            </m:ctrlPr>
                          </m:sSup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𝑝</m:t>
                        </m:r>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𝑑𝐴</m:t>
                        </m:r>
                      </m:e>
                    </m:nary>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𝐸</m:t>
                    </m:r>
                    <m:r>
                      <a:rPr lang="en-US" sz="2400" b="0" i="1" smtClean="0">
                        <a:solidFill>
                          <a:srgbClr val="000000"/>
                        </a:solidFill>
                        <a:latin typeface="Cambria Math" panose="02040503050406030204" pitchFamily="18" charset="0"/>
                      </a:rPr>
                      <m:t>(</m:t>
                    </m:r>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m:t>
                        </m:r>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𝑉</m:t>
                            </m:r>
                          </m:e>
                          <m:sub>
                            <m:r>
                              <a:rPr lang="en-US" sz="2400" b="0" i="1" smtClean="0">
                                <a:solidFill>
                                  <a:srgbClr val="000000"/>
                                </a:solidFill>
                                <a:latin typeface="Cambria Math" panose="02040503050406030204" pitchFamily="18" charset="0"/>
                              </a:rPr>
                              <m:t>𝑛</m:t>
                            </m:r>
                          </m:sub>
                        </m:sSub>
                        <m:r>
                          <a:rPr lang="en-US" sz="2400" b="0" i="1" smtClean="0">
                            <a:solidFill>
                              <a:srgbClr val="000000"/>
                            </a:solidFill>
                            <a:latin typeface="Cambria Math" panose="02040503050406030204" pitchFamily="18" charset="0"/>
                          </a:rPr>
                          <m:t> |</m:t>
                        </m:r>
                      </m:e>
                      <m:sup>
                        <m:r>
                          <a:rPr lang="en-US" sz="2400" b="0" i="1" smtClean="0">
                            <a:solidFill>
                              <a:srgbClr val="000000"/>
                            </a:solidFill>
                            <a:latin typeface="Cambria Math" panose="02040503050406030204" pitchFamily="18" charset="0"/>
                          </a:rPr>
                          <m:t>2</m:t>
                        </m:r>
                      </m:sup>
                    </m:sSup>
                    <m:r>
                      <a:rPr lang="en-US" sz="2400" b="0" i="1" smtClean="0">
                        <a:solidFill>
                          <a:srgbClr val="000000"/>
                        </a:solidFill>
                        <a:latin typeface="Cambria Math" panose="02040503050406030204" pitchFamily="18" charset="0"/>
                      </a:rPr>
                      <m:t>)</m:t>
                    </m:r>
                  </m:oMath>
                </a14:m>
                <a:endParaRPr lang="en-US" sz="24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400" i="1">
                        <a:solidFill>
                          <a:srgbClr val="000000"/>
                        </a:solidFill>
                        <a:latin typeface="Cambria Math" panose="02040503050406030204" pitchFamily="18" charset="0"/>
                      </a:rPr>
                      <m:t>𝑁</m:t>
                    </m:r>
                    <m:r>
                      <a:rPr lang="en-US" sz="2400" i="1">
                        <a:solidFill>
                          <a:srgbClr val="000000"/>
                        </a:solidFill>
                        <a:latin typeface="Cambria Math" panose="02040503050406030204" pitchFamily="18" charset="0"/>
                      </a:rPr>
                      <m:t>= </m:t>
                    </m:r>
                    <m:f>
                      <m:fPr>
                        <m:ctrlPr>
                          <a:rPr lang="en-US" sz="2400" i="1">
                            <a:solidFill>
                              <a:srgbClr val="000000"/>
                            </a:solidFill>
                            <a:latin typeface="Cambria Math" panose="02040503050406030204" pitchFamily="18" charset="0"/>
                          </a:rPr>
                        </m:ctrlPr>
                      </m:fPr>
                      <m:num>
                        <m:acc>
                          <m:accPr>
                            <m:chr m:val="̅"/>
                            <m:ctrlPr>
                              <a:rPr lang="en-US" sz="2400" i="1">
                                <a:solidFill>
                                  <a:srgbClr val="000000"/>
                                </a:solidFill>
                                <a:latin typeface="Cambria Math" panose="02040503050406030204" pitchFamily="18" charset="0"/>
                              </a:rPr>
                            </m:ctrlPr>
                          </m:accPr>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e>
                        </m:acc>
                      </m:num>
                      <m:den>
                        <m:r>
                          <a:rPr lang="en-US" sz="2400" i="1">
                            <a:solidFill>
                              <a:srgbClr val="000000"/>
                            </a:solidFill>
                            <a:latin typeface="Cambria Math" panose="02040503050406030204" pitchFamily="18" charset="0"/>
                          </a:rPr>
                          <m:t>2</m:t>
                        </m:r>
                        <m:r>
                          <a:rPr lang="en-US" sz="2400" i="1">
                            <a:solidFill>
                              <a:srgbClr val="000000"/>
                            </a:solidFill>
                            <a:latin typeface="Cambria Math" panose="02040503050406030204" pitchFamily="18" charset="0"/>
                          </a:rPr>
                          <m:t>𝑅</m:t>
                        </m:r>
                      </m:den>
                    </m:f>
                    <m:r>
                      <a:rPr lang="en-US" sz="2400" b="0" i="1" smtClean="0">
                        <a:solidFill>
                          <a:srgbClr val="000000"/>
                        </a:solidFill>
                        <a:latin typeface="Cambria Math" panose="02040503050406030204" pitchFamily="18" charset="0"/>
                      </a:rPr>
                      <m:t>= </m:t>
                    </m:r>
                    <m:f>
                      <m:fPr>
                        <m:ctrlPr>
                          <a:rPr lang="en-US" sz="2400" b="0" i="1" smtClean="0">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𝐸</m:t>
                        </m:r>
                        <m:r>
                          <a:rPr lang="en-US" sz="2400" i="1">
                            <a:solidFill>
                              <a:srgbClr val="000000"/>
                            </a:solidFill>
                            <a:latin typeface="Cambria Math" panose="02040503050406030204" pitchFamily="18" charset="0"/>
                          </a:rPr>
                          <m:t>(</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 |</m:t>
                            </m:r>
                          </m:e>
                          <m:sup>
                            <m:r>
                              <a:rPr lang="en-US" sz="2400" i="1">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m:t>
                        </m:r>
                        <m:r>
                          <m:rPr>
                            <m:nor/>
                          </m:rPr>
                          <a:rPr lang="en-US" sz="2400" dirty="0">
                            <a:solidFill>
                              <a:srgbClr val="000000"/>
                            </a:solidFill>
                          </a:rPr>
                          <m:t> </m:t>
                        </m:r>
                      </m:num>
                      <m:den>
                        <m:r>
                          <a:rPr lang="en-US" sz="2400" b="0" i="1" smtClean="0">
                            <a:solidFill>
                              <a:srgbClr val="000000"/>
                            </a:solidFill>
                            <a:latin typeface="Cambria Math" panose="02040503050406030204" pitchFamily="18" charset="0"/>
                          </a:rPr>
                          <m:t>2</m:t>
                        </m:r>
                        <m:r>
                          <a:rPr lang="en-US" sz="2400" b="0" i="1" smtClean="0">
                            <a:solidFill>
                              <a:srgbClr val="000000"/>
                            </a:solidFill>
                            <a:latin typeface="Cambria Math" panose="02040503050406030204" pitchFamily="18" charset="0"/>
                          </a:rPr>
                          <m:t>𝑅</m:t>
                        </m:r>
                      </m:den>
                    </m:f>
                  </m:oMath>
                </a14:m>
                <a:endParaRPr lang="en-US" sz="2000"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800100" lvl="1" indent="-342900" hangingPunct="0">
                  <a:buFont typeface="Arial" panose="020B0604020202020204" pitchFamily="34" charset="0"/>
                  <a:buChar char="•"/>
                </a:pPr>
                <a:r>
                  <a:rPr lang="en-US" sz="2000" dirty="0">
                    <a:solidFill>
                      <a:srgbClr val="000000"/>
                    </a:solidFill>
                    <a:latin typeface="Calibri"/>
                    <a:ea typeface="Calibri"/>
                    <a:cs typeface="Calibri"/>
                    <a:sym typeface="Calibri"/>
                  </a:rPr>
                  <a:t>The units for </a:t>
                </a:r>
                <a14:m>
                  <m:oMath xmlns:m="http://schemas.openxmlformats.org/officeDocument/2006/math">
                    <m:r>
                      <a:rPr lang="en-US" sz="2000" i="1" smtClean="0">
                        <a:solidFill>
                          <a:srgbClr val="000000"/>
                        </a:solidFill>
                        <a:latin typeface="Cambria Math" panose="02040503050406030204" pitchFamily="18" charset="0"/>
                        <a:cs typeface="Calibri"/>
                        <a:sym typeface="Calibri"/>
                      </a:rPr>
                      <m:t>𝐵</m:t>
                    </m:r>
                  </m:oMath>
                </a14:m>
                <a:r>
                  <a:rPr lang="en-US" sz="2000" dirty="0">
                    <a:solidFill>
                      <a:srgbClr val="000000"/>
                    </a:solidFill>
                    <a:latin typeface="Calibri"/>
                    <a:ea typeface="Calibri"/>
                    <a:cs typeface="Calibri"/>
                    <a:sym typeface="Calibri"/>
                  </a:rPr>
                  <a:t> are </a:t>
                </a:r>
                <a14:m>
                  <m:oMath xmlns:m="http://schemas.openxmlformats.org/officeDocument/2006/math">
                    <m:f>
                      <m:fPr>
                        <m:type m:val="skw"/>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𝑣𝑜𝑙𝑡𝑠</m:t>
                        </m:r>
                      </m:num>
                      <m:den>
                        <m:rad>
                          <m:radPr>
                            <m:degHide m:val="on"/>
                            <m:ctrlPr>
                              <a:rPr lang="en-US" sz="2000" i="1" smtClean="0">
                                <a:solidFill>
                                  <a:srgbClr val="000000"/>
                                </a:solidFill>
                                <a:latin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cs typeface="Calibri"/>
                                <a:sym typeface="Calibri"/>
                              </a:rPr>
                              <m:t>𝐻𝑧</m:t>
                            </m:r>
                          </m:e>
                        </m:rad>
                      </m:den>
                    </m:f>
                  </m:oMath>
                </a14:m>
                <a:endParaRPr lang="en-US" sz="2000"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𝐸</m:t>
                    </m:r>
                    <m:d>
                      <m:dPr>
                        <m:ctrlPr>
                          <a:rPr lang="en-US" sz="2000" b="0" i="1" smtClean="0">
                            <a:solidFill>
                              <a:srgbClr val="000000"/>
                            </a:solidFill>
                            <a:latin typeface="Cambria Math" panose="02040503050406030204" pitchFamily="18" charset="0"/>
                            <a:ea typeface="Calibri"/>
                            <a:cs typeface="Calibri"/>
                            <a:sym typeface="Calibri"/>
                          </a:rPr>
                        </m:ctrlPr>
                      </m:dPr>
                      <m:e>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 |</m:t>
                            </m:r>
                          </m:e>
                          <m:sup>
                            <m:r>
                              <a:rPr lang="en-US" sz="2000" b="0" i="1" smtClean="0">
                                <a:solidFill>
                                  <a:srgbClr val="000000"/>
                                </a:solidFill>
                                <a:latin typeface="Cambria Math" panose="02040503050406030204" pitchFamily="18" charset="0"/>
                                <a:cs typeface="Calibri"/>
                                <a:sym typeface="Calibri"/>
                              </a:rPr>
                              <m:t>2</m:t>
                            </m:r>
                          </m:sup>
                        </m:sSup>
                      </m:e>
                    </m:d>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e>
                            </m:d>
                          </m:e>
                          <m:sup>
                            <m:r>
                              <a:rPr lang="en-US" sz="2000" i="1">
                                <a:solidFill>
                                  <a:srgbClr val="000000"/>
                                </a:solidFill>
                                <a:latin typeface="Cambria Math" panose="02040503050406030204" pitchFamily="18" charset="0"/>
                              </a:rPr>
                              <m:t>2</m:t>
                            </m:r>
                          </m:sup>
                        </m:sSup>
                      </m:e>
                    </m:d>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e>
                            </m:d>
                          </m:e>
                          <m:sup>
                            <m:r>
                              <a:rPr lang="en-US" sz="2000" i="1">
                                <a:solidFill>
                                  <a:srgbClr val="000000"/>
                                </a:solidFill>
                                <a:latin typeface="Cambria Math" panose="02040503050406030204" pitchFamily="18" charset="0"/>
                              </a:rPr>
                              <m:t>2</m:t>
                            </m:r>
                          </m:sup>
                        </m:sSup>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d>
                      <m:dPr>
                        <m:ctrlPr>
                          <a:rPr lang="en-US" sz="2000" b="0" i="1" smtClean="0">
                            <a:solidFill>
                              <a:srgbClr val="000000"/>
                            </a:solidFill>
                            <a:latin typeface="Cambria Math" panose="02040503050406030204" pitchFamily="18" charset="0"/>
                          </a:rPr>
                        </m:ctrlPr>
                      </m:d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1</m:t>
                            </m:r>
                          </m:sub>
                        </m:sSub>
                        <m:acc>
                          <m:accPr>
                            <m:chr m:val="̅"/>
                            <m:ctrlPr>
                              <a:rPr lang="en-US" sz="2000" b="0" i="1" smtClean="0">
                                <a:solidFill>
                                  <a:srgbClr val="000000"/>
                                </a:solidFill>
                                <a:latin typeface="Cambria Math" panose="02040503050406030204" pitchFamily="18" charset="0"/>
                                <a:cs typeface="Calibri"/>
                                <a:sym typeface="Calibri"/>
                              </a:rPr>
                            </m:ctrlPr>
                          </m:acc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e>
                        </m:acc>
                      </m:e>
                    </m:d>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2</m:t>
                            </m:r>
                          </m:sub>
                        </m:sSub>
                        <m:acc>
                          <m:accPr>
                            <m:chr m:val="̅"/>
                            <m:ctrlPr>
                              <a:rPr lang="en-US" sz="2000" i="1">
                                <a:solidFill>
                                  <a:srgbClr val="000000"/>
                                </a:solidFill>
                                <a:latin typeface="Cambria Math" panose="02040503050406030204" pitchFamily="18" charset="0"/>
                                <a:cs typeface="Calibri"/>
                                <a:sym typeface="Calibri"/>
                              </a:rPr>
                            </m:ctrlPr>
                          </m:acc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e>
                        </m:acc>
                      </m:e>
                    </m:d>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1</m:t>
                            </m:r>
                          </m:sub>
                        </m:sSub>
                        <m:acc>
                          <m:accPr>
                            <m:chr m:val="̅"/>
                            <m:ctrlPr>
                              <a:rPr lang="en-US" sz="2000" i="1">
                                <a:solidFill>
                                  <a:srgbClr val="000000"/>
                                </a:solidFill>
                                <a:latin typeface="Cambria Math" panose="02040503050406030204" pitchFamily="18" charset="0"/>
                                <a:cs typeface="Calibri"/>
                                <a:sym typeface="Calibri"/>
                              </a:rPr>
                            </m:ctrlPr>
                          </m:acc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acc>
                      </m:e>
                    </m:d>
                    <m:r>
                      <a:rPr lang="en-US" sz="2000" b="0" i="1" smtClean="0">
                        <a:solidFill>
                          <a:srgbClr val="000000"/>
                        </a:solidFill>
                        <a:latin typeface="Cambria Math" panose="02040503050406030204" pitchFamily="18" charset="0"/>
                        <a:cs typeface="Calibri"/>
                        <a:sym typeface="Calibri"/>
                      </a:rPr>
                      <m:t>=0</m:t>
                    </m:r>
                  </m:oMath>
                </a14:m>
                <a:r>
                  <a:rPr lang="en-US" sz="2000" dirty="0">
                    <a:solidFill>
                      <a:srgbClr val="000000"/>
                    </a:solidFill>
                  </a:rPr>
                  <a:t>, if they are uncorrelated.  Then, </a:t>
                </a:r>
                <a14:m>
                  <m:oMath xmlns:m="http://schemas.openxmlformats.org/officeDocument/2006/math">
                    <m:r>
                      <a:rPr lang="en-US" sz="2000" b="0" i="1" smtClean="0">
                        <a:solidFill>
                          <a:srgbClr val="000000"/>
                        </a:solidFill>
                        <a:latin typeface="Cambria Math" panose="02040503050406030204" pitchFamily="18" charset="0"/>
                      </a:rPr>
                      <m:t>𝑁</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𝑁</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𝑁</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075098"/>
                <a:ext cx="10960925" cy="5278632"/>
              </a:xfrm>
              <a:prstGeom prst="rect">
                <a:avLst/>
              </a:prstGeom>
              <a:blipFill>
                <a:blip r:embed="rId3"/>
                <a:stretch>
                  <a:fillRect l="-1157" t="-8873" r="-1620" b="-383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8599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17: Tuned Speaker</a:t>
            </a:r>
            <a:endParaRPr sz="2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latin typeface="Calibri" panose="020F0502020204030204" pitchFamily="34" charset="0"/>
                <a:cs typeface="Calibri" panose="020F0502020204030204" pitchFamily="34" charset="0"/>
              </a:rPr>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28182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59703"/>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General solution to Maxwell’s equations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8868" y="1694367"/>
                <a:ext cx="10367515" cy="4306383"/>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8868" y="1694367"/>
                <a:ext cx="10367515" cy="4306383"/>
              </a:xfrm>
              <a:blipFill>
                <a:blip r:embed="rId3"/>
                <a:stretch>
                  <a:fillRect l="-490" t="-176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563100" y="6301927"/>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25413"/>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General solution to Maxwell’s equations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42707" y="1796601"/>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42707" y="1796601"/>
                <a:ext cx="9628911" cy="4947416"/>
              </a:xfrm>
              <a:blipFill>
                <a:blip r:embed="rId3"/>
                <a:stretch>
                  <a:fillRect l="-5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414510" y="6356350"/>
            <a:ext cx="2133600" cy="365125"/>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Nyquist</a:t>
            </a:r>
            <a:endParaRPr sz="32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592876" y="1706693"/>
                <a:ext cx="7763025"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92876" y="1706693"/>
                <a:ext cx="7763025" cy="4409475"/>
              </a:xfrm>
              <a:prstGeom prst="rect">
                <a:avLst/>
              </a:prstGeom>
              <a:blipFill>
                <a:blip r:embed="rId3"/>
                <a:stretch>
                  <a:fillRect l="-2936"/>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399500" y="401475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8821085" y="92147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2" name="Slide Number Placeholder 2">
            <a:extLst>
              <a:ext uri="{FF2B5EF4-FFF2-40B4-BE49-F238E27FC236}">
                <a16:creationId xmlns:a16="http://schemas.microsoft.com/office/drawing/2014/main" id="{67BFC7FE-359F-AA90-ADEF-624415BAA05F}"/>
              </a:ext>
            </a:extLst>
          </p:cNvPr>
          <p:cNvSpPr txBox="1">
            <a:spLocks/>
          </p:cNvSpPr>
          <p:nvPr/>
        </p:nvSpPr>
        <p:spPr>
          <a:xfrm>
            <a:off x="9685831" y="6481378"/>
            <a:ext cx="2133600" cy="276999"/>
          </a:xfrm>
          <a:prstGeom prst="rect">
            <a:avLst/>
          </a:prstGeom>
          <a:ln w="12700">
            <a:miter lim="400000"/>
          </a:ln>
        </p:spPr>
        <p:txBody>
          <a:bodyPr lIns="45719" rIns="45719" anchor="ctr">
            <a:spAutoFit/>
          </a:bodyPr>
          <a:lstStyle>
            <a:defPPr>
              <a:defRPr lang="en-US"/>
            </a:defPPr>
            <a:lvl1pPr marL="0" algn="r" defTabSz="457200" rtl="0" eaLnBrk="1" latinLnBrk="0" hangingPunct="1">
              <a:defRPr sz="1200" kern="1200">
                <a:solidFill>
                  <a:srgbClr val="888888"/>
                </a:solidFill>
                <a:latin typeface="Calibri"/>
                <a:ea typeface="Calibri"/>
                <a:cs typeface="Calibri"/>
                <a:sym typeface="Calibri"/>
              </a:defRPr>
            </a:lvl1pPr>
            <a:lvl2pPr marL="457200" indent="457200" algn="l" defTabSz="457200" rtl="0" eaLnBrk="1" latinLnBrk="0" hangingPunct="1">
              <a:defRPr sz="1800" kern="1200">
                <a:solidFill>
                  <a:schemeClr val="tx1"/>
                </a:solidFill>
                <a:latin typeface="Calibri"/>
                <a:ea typeface="Calibri"/>
                <a:cs typeface="Calibri"/>
                <a:sym typeface="Calibri"/>
              </a:defRPr>
            </a:lvl2pPr>
            <a:lvl3pPr marL="914400" indent="914400" algn="l" defTabSz="457200" rtl="0" eaLnBrk="1" latinLnBrk="0" hangingPunct="1">
              <a:defRPr sz="1800" kern="1200">
                <a:solidFill>
                  <a:schemeClr val="tx1"/>
                </a:solidFill>
                <a:latin typeface="Calibri"/>
                <a:ea typeface="Calibri"/>
                <a:cs typeface="Calibri"/>
                <a:sym typeface="Calibri"/>
              </a:defRPr>
            </a:lvl3pPr>
            <a:lvl4pPr marL="1371600" indent="1371600" algn="l" defTabSz="457200" rtl="0" eaLnBrk="1" latinLnBrk="0" hangingPunct="1">
              <a:defRPr sz="1800" kern="1200">
                <a:solidFill>
                  <a:schemeClr val="tx1"/>
                </a:solidFill>
                <a:latin typeface="Calibri"/>
                <a:ea typeface="Calibri"/>
                <a:cs typeface="Calibri"/>
                <a:sym typeface="Calibri"/>
              </a:defRPr>
            </a:lvl4pPr>
            <a:lvl5pPr marL="1828800" indent="1828800" algn="l" defTabSz="457200" rtl="0" eaLnBrk="1" latinLnBrk="0" hangingPunct="1">
              <a:defRPr sz="1800" kern="1200">
                <a:solidFill>
                  <a:schemeClr val="tx1"/>
                </a:solidFill>
                <a:latin typeface="Calibri"/>
                <a:ea typeface="Calibri"/>
                <a:cs typeface="Calibri"/>
                <a:sym typeface="Calibri"/>
              </a:defRPr>
            </a:lvl5pPr>
            <a:lvl6pPr marL="2286000" indent="2286000" algn="l" defTabSz="457200" rtl="0" eaLnBrk="1" latinLnBrk="0" hangingPunct="1">
              <a:defRPr sz="1800" kern="1200">
                <a:solidFill>
                  <a:schemeClr val="tx1"/>
                </a:solidFill>
                <a:latin typeface="Calibri"/>
                <a:ea typeface="Calibri"/>
                <a:cs typeface="Calibri"/>
                <a:sym typeface="Calibri"/>
              </a:defRPr>
            </a:lvl6pPr>
            <a:lvl7pPr marL="2743200" indent="2743200" algn="l" defTabSz="457200" rtl="0" eaLnBrk="1" latinLnBrk="0" hangingPunct="1">
              <a:defRPr sz="1800" kern="1200">
                <a:solidFill>
                  <a:schemeClr val="tx1"/>
                </a:solidFill>
                <a:latin typeface="Calibri"/>
                <a:ea typeface="Calibri"/>
                <a:cs typeface="Calibri"/>
                <a:sym typeface="Calibri"/>
              </a:defRPr>
            </a:lvl7pPr>
            <a:lvl8pPr marL="3200400" indent="3200400" algn="l" defTabSz="457200" rtl="0" eaLnBrk="1" latinLnBrk="0" hangingPunct="1">
              <a:defRPr sz="1800" kern="1200">
                <a:solidFill>
                  <a:schemeClr val="tx1"/>
                </a:solidFill>
                <a:latin typeface="Calibri"/>
                <a:ea typeface="Calibri"/>
                <a:cs typeface="Calibri"/>
                <a:sym typeface="Calibri"/>
              </a:defRPr>
            </a:lvl8pPr>
            <a:lvl9pPr marL="3657600" indent="3657600" algn="l" defTabSz="457200" rtl="0" eaLnBrk="1" latinLnBrk="0" hangingPunct="1">
              <a:defRPr sz="1800" kern="1200">
                <a:solidFill>
                  <a:schemeClr val="tx1"/>
                </a:solidFill>
                <a:latin typeface="Calibri"/>
                <a:ea typeface="Calibri"/>
                <a:cs typeface="Calibri"/>
                <a:sym typeface="Calibri"/>
              </a:defRPr>
            </a:lvl9pPr>
          </a:lstStyle>
          <a:p>
            <a:fld id="{86CB4B4D-7CA3-9044-876B-883B54F8677D}"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latin typeface="Calibri" panose="020F0502020204030204" pitchFamily="34" charset="0"/>
                <a:cs typeface="Calibri" panose="020F050202020403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 y="255111"/>
            <a:ext cx="11978640" cy="868362"/>
          </a:xfrm>
        </p:spPr>
        <p:txBody>
          <a:bodyPr anchor="ctr">
            <a:normAutofit/>
          </a:bodyPr>
          <a:lstStyle/>
          <a:p>
            <a:pPr algn="ctr"/>
            <a:r>
              <a:rPr lang="en-US" sz="4400" dirty="0">
                <a:latin typeface="Calibri" panose="020F0502020204030204" pitchFamily="34" charset="0"/>
                <a:cs typeface="Calibri" panose="020F0502020204030204" pitchFamily="34" charset="0"/>
              </a:rPr>
              <a:t>Radiation, antennas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8614" y="170285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8614" y="1702853"/>
                <a:ext cx="11294772" cy="5018623"/>
              </a:xfrm>
              <a:blipFill>
                <a:blip r:embed="rId3"/>
                <a:stretch>
                  <a:fillRect l="-449" t="-1259"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latin typeface="Calibri" panose="020F0502020204030204" pitchFamily="34" charset="0"/>
                <a:cs typeface="Calibri" panose="020F0502020204030204" pitchFamily="34" charset="0"/>
              </a:rPr>
              <a:t>Maxwell’s equations in a non-dispersive media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20017" y="1919767"/>
                <a:ext cx="8848061" cy="3498054"/>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20017" y="1919767"/>
                <a:ext cx="8848061" cy="3498054"/>
              </a:xfrm>
              <a:blipFill>
                <a:blip r:embed="rId2"/>
                <a:stretch>
                  <a:fillRect l="-573" t="-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latin typeface="Calibri" panose="020F0502020204030204" pitchFamily="34" charset="0"/>
                <a:cs typeface="Calibri" panose="020F050202020403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7197" y="122047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7197" y="1220471"/>
                <a:ext cx="9798924" cy="5560599"/>
              </a:xfrm>
              <a:blipFill>
                <a:blip r:embed="rId2"/>
                <a:stretch>
                  <a:fillRect l="-518" t="-77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951216" y="2464409"/>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67400"/>
            <a:ext cx="11763476" cy="767570"/>
          </a:xfrm>
        </p:spPr>
        <p:txBody>
          <a:bodyPr>
            <a:normAutofit/>
          </a:bodyPr>
          <a:lstStyle/>
          <a:p>
            <a:pPr algn="ctr"/>
            <a:r>
              <a:rPr lang="en-US" sz="4400" dirty="0">
                <a:latin typeface="Calibri" panose="020F0502020204030204" pitchFamily="34" charset="0"/>
                <a:cs typeface="Calibri" panose="020F050202020403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latin typeface="Calibri" panose="020F0502020204030204" pitchFamily="34" charset="0"/>
                <a:cs typeface="Calibri" panose="020F050202020403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21383"/>
            <a:ext cx="11908971" cy="817955"/>
          </a:xfrm>
        </p:spPr>
        <p:txBody>
          <a:bodyPr>
            <a:normAutofit/>
          </a:bodyPr>
          <a:lstStyle/>
          <a:p>
            <a:pPr algn="ctr"/>
            <a:r>
              <a:rPr lang="en-US" sz="4400" dirty="0">
                <a:latin typeface="Calibri" panose="020F0502020204030204" pitchFamily="34" charset="0"/>
                <a:cs typeface="Calibri" panose="020F050202020403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77" y="229616"/>
            <a:ext cx="11840817" cy="982810"/>
          </a:xfrm>
        </p:spPr>
        <p:txBody>
          <a:bodyPr>
            <a:normAutofit/>
          </a:bodyPr>
          <a:lstStyle/>
          <a:p>
            <a:pPr algn="ctr"/>
            <a:r>
              <a:rPr lang="en-US" sz="4400" dirty="0">
                <a:latin typeface="Calibri" panose="020F0502020204030204" pitchFamily="34" charset="0"/>
                <a:cs typeface="Calibri" panose="020F050202020403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521" y="136525"/>
            <a:ext cx="11201400" cy="982810"/>
          </a:xfrm>
        </p:spPr>
        <p:txBody>
          <a:bodyPr>
            <a:normAutofit/>
          </a:bodyPr>
          <a:lstStyle/>
          <a:p>
            <a:pPr algn="ctr"/>
            <a:r>
              <a:rPr lang="en-US" sz="4400" dirty="0">
                <a:latin typeface="Calibri" panose="020F0502020204030204" pitchFamily="34" charset="0"/>
                <a:cs typeface="Calibri" panose="020F0502020204030204" pitchFamily="34" charset="0"/>
              </a:rPr>
              <a:t>Radiation from a single accelerating charge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71847" y="1831409"/>
                <a:ext cx="9464749" cy="3757862"/>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71847" y="1831409"/>
                <a:ext cx="9464749" cy="3757862"/>
              </a:xfrm>
              <a:blipFill>
                <a:blip r:embed="rId2"/>
                <a:stretch>
                  <a:fillRect l="-536" t="-1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241267"/>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System noise</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71085" y="1478602"/>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𝑘𝑇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1−</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𝐿</m:t>
                            </m:r>
                          </m:den>
                        </m:f>
                      </m:e>
                    </m:d>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−1)</m:t>
                    </m:r>
                  </m:oMath>
                </a14:m>
                <a:endParaRPr lang="en-US" sz="2000" b="0" dirty="0">
                  <a:solidFill>
                    <a:srgbClr val="000000"/>
                  </a:solidFill>
                  <a:ea typeface="Calibri"/>
                  <a:cs typeface="Calibri"/>
                  <a:sym typeface="Calibri"/>
                </a:endParaRPr>
              </a:p>
              <a:p>
                <a:pPr hangingPunct="0"/>
                <a:endParaRPr lang="en-US" sz="2000"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𝑁</m:t>
                    </m:r>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𝑘</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1</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3</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den>
                    </m:f>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𝑛</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𝐹</m:t>
                    </m:r>
                    <m:r>
                      <a:rPr lang="en-US" sz="2000" b="0" i="1" smtClean="0">
                        <a:solidFill>
                          <a:srgbClr val="000000"/>
                        </a:solidFill>
                        <a:latin typeface="Cambria Math" panose="02040503050406030204" pitchFamily="18" charset="0"/>
                        <a:cs typeface="Calibri"/>
                        <a:sym typeface="Calibri"/>
                      </a:rPr>
                      <m:t>−1</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=290 </m:t>
                    </m:r>
                    <m:r>
                      <a:rPr lang="en-US" sz="2000" b="0" i="1" smtClean="0">
                        <a:solidFill>
                          <a:srgbClr val="000000"/>
                        </a:solidFill>
                        <a:latin typeface="Cambria Math" panose="02040503050406030204" pitchFamily="18" charset="0"/>
                        <a:cs typeface="Calibri"/>
                        <a:sym typeface="Calibri"/>
                      </a:rPr>
                      <m:t>𝐾</m:t>
                    </m:r>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NorCal,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=3.2</m:t>
                    </m:r>
                  </m:oMath>
                </a14:m>
                <a:r>
                  <a:rPr lang="en-US" sz="2000" dirty="0">
                    <a:solidFill>
                      <a:srgbClr val="000000"/>
                    </a:solidFill>
                    <a:latin typeface="Calibri"/>
                    <a:ea typeface="Calibri"/>
                    <a:cs typeface="Calibri"/>
                    <a:sym typeface="Calibri"/>
                  </a:rPr>
                  <a:t>, each filter has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cs typeface="Calibri"/>
                        <a:sym typeface="Calibri"/>
                      </a:rPr>
                      <m:t>=290</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−1</m:t>
                        </m:r>
                      </m:e>
                    </m:d>
                    <m:r>
                      <a:rPr lang="en-US" sz="2000" b="0" i="1" smtClean="0">
                        <a:solidFill>
                          <a:srgbClr val="000000"/>
                        </a:solidFill>
                        <a:latin typeface="Cambria Math" panose="02040503050406030204" pitchFamily="18" charset="0"/>
                        <a:cs typeface="Calibri"/>
                        <a:sym typeface="Calibri"/>
                      </a:rPr>
                      <m:t>=630</m:t>
                    </m:r>
                    <m:r>
                      <a:rPr lang="en-US" sz="2000" b="0" i="1" smtClean="0">
                        <a:solidFill>
                          <a:srgbClr val="000000"/>
                        </a:solidFill>
                        <a:latin typeface="Cambria Math" panose="02040503050406030204" pitchFamily="18" charset="0"/>
                        <a:cs typeface="Calibri"/>
                        <a:sym typeface="Calibri"/>
                      </a:rPr>
                      <m:t>𝐾</m:t>
                    </m:r>
                  </m:oMath>
                </a14:m>
                <a:endParaRPr lang="en-US" sz="2000"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𝐺</m:t>
                        </m:r>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𝑚</m:t>
                        </m:r>
                      </m:sub>
                    </m:sSub>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𝐿</m:t>
                            </m:r>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𝐺</m:t>
                        </m:r>
                      </m:den>
                    </m:f>
                    <m:r>
                      <a:rPr lang="en-US" sz="2000" b="0" i="1" smtClean="0">
                        <a:solidFill>
                          <a:srgbClr val="000000"/>
                        </a:solidFill>
                        <a:latin typeface="Cambria Math" panose="02040503050406030204" pitchFamily="18" charset="0"/>
                        <a:cs typeface="Calibri"/>
                        <a:sym typeface="Calibri"/>
                      </a:rPr>
                      <m:t>=2780</m:t>
                    </m:r>
                    <m:r>
                      <a:rPr lang="en-US" sz="2000" b="0" i="1" smtClean="0">
                        <a:solidFill>
                          <a:srgbClr val="000000"/>
                        </a:solidFill>
                        <a:latin typeface="Cambria Math" panose="02040503050406030204" pitchFamily="18" charset="0"/>
                        <a:cs typeface="Calibri"/>
                        <a:sym typeface="Calibri"/>
                      </a:rPr>
                      <m:t>𝐾</m:t>
                    </m:r>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085" y="1478602"/>
                <a:ext cx="10564635" cy="4545541"/>
              </a:xfrm>
              <a:prstGeom prst="rect">
                <a:avLst/>
              </a:prstGeom>
              <a:blipFill>
                <a:blip r:embed="rId3"/>
                <a:stretch>
                  <a:fillRect l="-962" t="-83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676287" y="644587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553200" y="210469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8561" y="1975849"/>
                <a:ext cx="5872716" cy="434494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8561" y="1975849"/>
                <a:ext cx="5872716" cy="4344941"/>
              </a:xfrm>
              <a:blipFill>
                <a:blip r:embed="rId2"/>
                <a:stretch>
                  <a:fillRect l="-862" t="-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04265" y="1938003"/>
                <a:ext cx="5295014" cy="3685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04265" y="1938003"/>
                <a:ext cx="5295014" cy="3685557"/>
              </a:xfrm>
              <a:prstGeom prst="rect">
                <a:avLst/>
              </a:prstGeom>
              <a:blipFill>
                <a:blip r:embed="rId3"/>
                <a:stretch>
                  <a:fillRect l="-95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88601" y="1373251"/>
                <a:ext cx="10515599" cy="5040249"/>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88601" y="1373251"/>
                <a:ext cx="10515599" cy="5040249"/>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24545"/>
            <a:ext cx="1171956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3135"/>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817880" y="1830240"/>
                <a:ext cx="10756900" cy="4514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817880" y="1830240"/>
                <a:ext cx="10756900" cy="4514765"/>
              </a:xfrm>
              <a:prstGeom prst="rect">
                <a:avLst/>
              </a:prstGeom>
              <a:blipFill>
                <a:blip r:embed="rId2"/>
                <a:stretch>
                  <a:fillRect l="-472" t="-843"/>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922"/>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Lienard-Wierchert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nary>
                      <m:naryPr>
                        <m:chr m:val="∑"/>
                        <m:subHide m:val="on"/>
                        <m:supHide m:val="on"/>
                        <m:ctrlPr>
                          <a:rPr lang="en-US" sz="2000" i="1" smtClean="0">
                            <a:latin typeface="Cambria Math" panose="02040503050406030204" pitchFamily="18" charset="0"/>
                            <a:cs typeface="Arial" panose="020B0604020202020204" pitchFamily="34" charset="0"/>
                          </a:rPr>
                        </m:ctrlPr>
                      </m:naryPr>
                      <m:sub/>
                      <m:sup/>
                      <m:e>
                        <m:f>
                          <m:fPr>
                            <m:ctrlPr>
                              <a:rPr lang="en-US" sz="2000" i="1" smtClean="0">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000" b="0" i="1" smtClean="0">
                                    <a:latin typeface="Cambria Math" panose="02040503050406030204" pitchFamily="18" charset="0"/>
                                    <a:cs typeface="Arial" panose="020B0604020202020204" pitchFamily="34" charset="0"/>
                                  </a:rPr>
                                  <m:t>𝑖</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000" i="1" smtClean="0">
                                    <a:latin typeface="Cambria Math" panose="02040503050406030204" pitchFamily="18" charset="0"/>
                                    <a:cs typeface="Arial" panose="020B0604020202020204" pitchFamily="34" charset="0"/>
                                  </a:rPr>
                                </m:ctrlPr>
                              </m:sSup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𝑖</m:t>
                                    </m:r>
                                  </m:sub>
                                </m:sSub>
                              </m:e>
                              <m:sup>
                                <m:r>
                                  <a:rPr lang="en-US" sz="2000" b="0" i="1" smtClean="0">
                                    <a:latin typeface="Cambria Math" panose="02040503050406030204" pitchFamily="18" charset="0"/>
                                    <a:cs typeface="Arial" panose="020B0604020202020204" pitchFamily="34" charset="0"/>
                                  </a:rPr>
                                  <m:t>′</m:t>
                                </m:r>
                              </m:sup>
                            </m:sSup>
                          </m:den>
                        </m:f>
                      </m:e>
                    </m:nary>
                    <m:r>
                      <a:rPr lang="en-US" sz="2000" b="0" i="1" smtClean="0">
                        <a:latin typeface="Cambria Math" panose="02040503050406030204" pitchFamily="18" charset="0"/>
                        <a:cs typeface="Arial" panose="020B0604020202020204" pitchFamily="34" charset="0"/>
                      </a:rPr>
                      <m:t>=</m:t>
                    </m:r>
                    <m:nary>
                      <m:naryPr>
                        <m:chr m:val="∑"/>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den>
                        </m:f>
                      </m:e>
                    </m:nary>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𝑁𝑤</m:t>
                        </m:r>
                      </m:num>
                      <m:den>
                        <m:r>
                          <a:rPr lang="en-US" sz="2000" b="0" i="1" smtClean="0">
                            <a:latin typeface="Cambria Math" panose="02040503050406030204" pitchFamily="18" charset="0"/>
                            <a:cs typeface="Arial" panose="020B0604020202020204" pitchFamily="34" charset="0"/>
                          </a:rPr>
                          <m:t>𝑎</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𝑞</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𝑏</m:t>
                        </m:r>
                      </m:num>
                      <m:den>
                        <m:r>
                          <a:rPr lang="en-US" sz="2000" b="0" i="1" smtClean="0">
                            <a:latin typeface="Cambria Math" panose="02040503050406030204" pitchFamily="18" charset="0"/>
                            <a:cs typeface="Arial" panose="020B0604020202020204" pitchFamily="34" charset="0"/>
                          </a:rPr>
                          <m:t>𝑎</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𝑣</m:t>
                        </m:r>
                      </m:num>
                      <m:den>
                        <m:r>
                          <a:rPr lang="en-US" sz="2000" b="0" i="1" smtClean="0">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𝑞</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2000"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𝐴</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𝑣</m:t>
                            </m:r>
                          </m:e>
                          <m:sub>
                            <m:r>
                              <a:rPr lang="en-US" sz="2000" b="0" i="1" smtClean="0">
                                <a:latin typeface="Cambria Math" panose="02040503050406030204" pitchFamily="18" charset="0"/>
                                <a:cs typeface="Arial" panose="020B0604020202020204" pitchFamily="34" charset="0"/>
                              </a:rPr>
                              <m:t>𝑟𝑒𝑡</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𝑣</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we can compute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as above and verify the Heaviside formula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683" t="-98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2" y="216489"/>
            <a:ext cx="10995807"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000" dirty="0">
                <a:latin typeface="Calibri" panose="020F0502020204030204" pitchFamily="34" charset="0"/>
                <a:cs typeface="Calibri" panose="020F0502020204030204" pitchFamily="34" charset="0"/>
              </a:rPr>
              <a:t>A proof of reciprocity for transmitters and receivers</a:t>
            </a:r>
            <a:endParaRPr sz="4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94597" y="2004508"/>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94597" y="2004508"/>
                <a:ext cx="9417732" cy="4222521"/>
              </a:xfrm>
              <a:prstGeom prst="rect">
                <a:avLst/>
              </a:prstGeom>
              <a:blipFill>
                <a:blip r:embed="rId3"/>
                <a:stretch>
                  <a:fillRect l="-2561" t="-599" b="-1107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673388" y="634890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193283" y="327246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939178" y="3931103"/>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448261" y="488345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779387" y="369010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448261" y="506812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Rayleigh-Jeans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4872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7091" y="63411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909102" y="2087601"/>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909102" y="2087601"/>
                <a:ext cx="6100751" cy="3910555"/>
              </a:xfrm>
              <a:prstGeom prst="rect">
                <a:avLst/>
              </a:prstGeom>
              <a:blipFill>
                <a:blip r:embed="rId3"/>
                <a:stretch>
                  <a:fillRect l="-624"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208760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424247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84251" y="1941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07228" y="638049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478885" y="1118323"/>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78885" y="1118323"/>
                <a:ext cx="4798755" cy="4798200"/>
              </a:xfrm>
              <a:prstGeom prst="rect">
                <a:avLst/>
              </a:prstGeom>
              <a:blipFill>
                <a:blip r:embed="rId3"/>
                <a:stretch>
                  <a:fillRect l="-1055" t="-526" b="-1447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22866" y="2758126"/>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814544" y="785278"/>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561966" y="4622970"/>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High frequency 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82021" y="625182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814130" y="2063220"/>
                <a:ext cx="7868203" cy="4109764"/>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14130" y="2063220"/>
                <a:ext cx="7868203" cy="4109764"/>
              </a:xfrm>
              <a:prstGeom prst="rect">
                <a:avLst/>
              </a:prstGeom>
              <a:blipFill>
                <a:blip r:embed="rId3"/>
                <a:stretch>
                  <a:fillRect l="-806" t="-923"/>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8519033" y="2544369"/>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9235" y="304954"/>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Mixers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74323" y="170485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323" y="1704855"/>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latin typeface="Calibri" panose="020F0502020204030204" pitchFamily="34" charset="0"/>
                <a:cs typeface="Calibri" panose="020F0502020204030204" pitchFamily="34" charset="0"/>
              </a:rPr>
              <a:t>Impedance matching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64892" y="1733228"/>
                <a:ext cx="7510716" cy="4342094"/>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4892" y="1733228"/>
                <a:ext cx="7510716" cy="4342094"/>
              </a:xfrm>
              <a:blipFill>
                <a:blip r:embed="rId3"/>
                <a:stretch>
                  <a:fillRect l="-1012" t="-29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05406" y="642576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484129" y="132033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320331"/>
                <a:ext cx="7840850" cy="5043413"/>
              </a:xfrm>
              <a:prstGeom prst="rect">
                <a:avLst/>
              </a:prstGeom>
              <a:blipFill>
                <a:blip r:embed="rId3"/>
                <a:stretch>
                  <a:fillRect l="-485" b="-2764"/>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39781" y="14659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49738" y="628330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32090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89625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latin typeface="+mn-lt"/>
              </a:rPr>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19409" y="1149504"/>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AB2EEFC-60F3-8262-B60D-3E99D5FC431A}"/>
              </a:ext>
            </a:extLst>
          </p:cNvPr>
          <p:cNvGrpSpPr/>
          <p:nvPr/>
        </p:nvGrpSpPr>
        <p:grpSpPr>
          <a:xfrm>
            <a:off x="583316" y="3444323"/>
            <a:ext cx="2587752" cy="1110913"/>
            <a:chOff x="583316" y="3444323"/>
            <a:chExt cx="2587752"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987517" y="356452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474553" y="358459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2208540" y="379884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2080132" y="360891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579085" y="318048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2003684" y="354480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583316" y="35265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829785" y="321572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54622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461602" y="366255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824748" y="373178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554306" y="422605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990060" y="425043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704817" y="4152298"/>
              <a:ext cx="115760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723730" y="386372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610484" y="360281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303390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351178" y="531733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838214" y="5337405"/>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572201" y="5551654"/>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443793" y="536172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942746" y="493329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367345"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544385" y="52793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909889" y="52915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748741" y="5443225"/>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930667" y="5978862"/>
            <a:ext cx="152400" cy="304800"/>
            <a:chOff x="3272"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72"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353721" y="6003246"/>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038623" y="5616534"/>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974145"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401708" y="5346010"/>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399043" y="6082494"/>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783091" y="6076398"/>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851969"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244913"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126937" y="5704054"/>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535369" y="5039590"/>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657002" y="6424062"/>
            <a:ext cx="2938272" cy="369332"/>
          </a:xfrm>
          <a:prstGeom prst="rect">
            <a:avLst/>
          </a:prstGeom>
          <a:noFill/>
        </p:spPr>
        <p:txBody>
          <a:bodyPr wrap="square" rtlCol="0">
            <a:spAutoFit/>
          </a:bodyPr>
          <a:lstStyle/>
          <a:p>
            <a:r>
              <a:rPr lang="en-US" dirty="0"/>
              <a:t>Tuned circuit</a:t>
            </a:r>
          </a:p>
        </p:txBody>
      </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69372" y="16655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2757" y="6465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94863" y="63526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45599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48613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15579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523454" y="1743200"/>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E71CB0-7B01-4543-B5BB-533B51CC212C}"/>
                  </a:ext>
                </a:extLst>
              </p:cNvPr>
              <p:cNvSpPr txBox="1"/>
              <p:nvPr/>
            </p:nvSpPr>
            <p:spPr>
              <a:xfrm>
                <a:off x="4920476" y="1879863"/>
                <a:ext cx="6778602" cy="257650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20476" y="1879863"/>
                <a:ext cx="6778602" cy="2576507"/>
              </a:xfrm>
              <a:prstGeom prst="rect">
                <a:avLst/>
              </a:prstGeom>
              <a:blipFill>
                <a:blip r:embed="rId4"/>
                <a:stretch>
                  <a:fillRect l="-748" t="-7353" b="-48529"/>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92861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77810" y="115646"/>
            <a:ext cx="10515600" cy="869909"/>
          </a:xfrm>
        </p:spPr>
        <p:txBody>
          <a:bodyPr/>
          <a:lstStyle/>
          <a:p>
            <a:pPr algn="ctr"/>
            <a:r>
              <a:rPr lang="en-US" dirty="0">
                <a:latin typeface="Calibri" panose="020F0502020204030204" pitchFamily="34" charset="0"/>
                <a:cs typeface="Calibri" panose="020F0502020204030204" pitchFamily="34" charset="0"/>
              </a:rPr>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210877" y="1312532"/>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0610" y="3946004"/>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35808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Intermodulation</a:t>
            </a:r>
            <a:endParaRPr sz="44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C253EE9D-C214-DB4D-AC8D-E226CA03A8AE}"/>
                  </a:ext>
                </a:extLst>
              </p:cNvPr>
              <p:cNvSpPr txBox="1"/>
              <p:nvPr/>
            </p:nvSpPr>
            <p:spPr>
              <a:xfrm>
                <a:off x="509555" y="1923533"/>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MDS is where input power (P</a:t>
                </a:r>
                <a:r>
                  <a:rPr lang="en-US" sz="2000" baseline="-25000" dirty="0">
                    <a:solidFill>
                      <a:srgbClr val="000000"/>
                    </a:solidFill>
                    <a:latin typeface="Calibri" panose="020F0502020204030204" pitchFamily="34" charset="0"/>
                    <a:ea typeface="Calibri"/>
                    <a:cs typeface="Calibri" panose="020F0502020204030204" pitchFamily="34" charset="0"/>
                    <a:sym typeface="Calibri"/>
                  </a:rPr>
                  <a:t>i</a:t>
                </a:r>
                <a:r>
                  <a:rPr lang="en-US" sz="2000" dirty="0">
                    <a:solidFill>
                      <a:srgbClr val="000000"/>
                    </a:solidFill>
                    <a:latin typeface="Calibri" panose="020F0502020204030204" pitchFamily="34" charset="0"/>
                    <a:ea typeface="Calibri"/>
                    <a:cs typeface="Calibri" panose="020F0502020204030204" pitchFamily="34" charset="0"/>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MDI 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509555" y="1923533"/>
                <a:ext cx="11172890" cy="2348082"/>
              </a:xfrm>
              <a:prstGeom prst="rect">
                <a:avLst/>
              </a:prstGeom>
              <a:blipFill>
                <a:blip r:embed="rId3"/>
                <a:stretch>
                  <a:fillRect l="-909" t="-1613"/>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latin typeface="Calibri" panose="020F0502020204030204" pitchFamily="34" charset="0"/>
                <a:cs typeface="Calibri" panose="020F0502020204030204" pitchFamily="34" charset="0"/>
              </a:rPr>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513289" y="2166539"/>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652343" y="2017380"/>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05756" y="338017"/>
            <a:ext cx="11681444" cy="869909"/>
          </a:xfrm>
        </p:spPr>
        <p:txBody>
          <a:bodyPr>
            <a:normAutofit fontScale="90000"/>
          </a:bodyPr>
          <a:lstStyle/>
          <a:p>
            <a:pPr algn="ctr"/>
            <a:r>
              <a:rPr lang="en-US" dirty="0">
                <a:latin typeface="Calibri" panose="020F0502020204030204" pitchFamily="34" charset="0"/>
                <a:cs typeface="Calibri" panose="020F0502020204030204" pitchFamily="34" charset="0"/>
              </a:rPr>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4871026" y="2752010"/>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98645" y="2408831"/>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7904539" y="2877524"/>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latin typeface="Calibri" panose="020F0502020204030204" pitchFamily="34" charset="0"/>
                <a:cs typeface="Calibri" panose="020F0502020204030204" pitchFamily="34" charset="0"/>
              </a:rPr>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63319" y="24769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18137" y="64718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275751" y="2544062"/>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318014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3180145"/>
                <a:ext cx="4982413" cy="2516553"/>
              </a:xfrm>
              <a:prstGeom prst="rect">
                <a:avLst/>
              </a:prstGeom>
              <a:blipFill>
                <a:blip r:embed="rId3"/>
                <a:stretch>
                  <a:fillRect l="-1015" b="-351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203366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87888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53600" y="64254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p:grpSp>
        <p:nvGrpSpPr>
          <p:cNvPr id="4" name="Group 3">
            <a:extLst>
              <a:ext uri="{FF2B5EF4-FFF2-40B4-BE49-F238E27FC236}">
                <a16:creationId xmlns:a16="http://schemas.microsoft.com/office/drawing/2014/main" id="{C4219AB7-907C-1342-BCC0-05299DF98D19}"/>
              </a:ext>
            </a:extLst>
          </p:cNvPr>
          <p:cNvGrpSpPr/>
          <p:nvPr/>
        </p:nvGrpSpPr>
        <p:grpSpPr>
          <a:xfrm>
            <a:off x="3697522" y="282599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latin typeface="Calibri" panose="020F0502020204030204" pitchFamily="34" charset="0"/>
                <a:cs typeface="Calibri" panose="020F0502020204030204" pitchFamily="34" charset="0"/>
              </a:rPr>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793494"/>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299859" y="636876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940C0BD-45A7-D64B-8EE5-419696974E66}"/>
                  </a:ext>
                </a:extLst>
              </p:cNvPr>
              <p:cNvSpPr txBox="1"/>
              <p:nvPr/>
            </p:nvSpPr>
            <p:spPr>
              <a:xfrm>
                <a:off x="1077276" y="1763009"/>
                <a:ext cx="6959261" cy="453588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077276" y="1763009"/>
                <a:ext cx="6959261" cy="4535883"/>
              </a:xfrm>
              <a:prstGeom prst="rect">
                <a:avLst/>
              </a:prstGeom>
              <a:blipFill>
                <a:blip r:embed="rId3"/>
                <a:stretch>
                  <a:fillRect l="-729" t="-279"/>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550351"/>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862540" y="3847330"/>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2088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14420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60112" y="630168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8C990F92-FB07-1275-951D-223C1E23FD8C}"/>
              </a:ext>
            </a:extLst>
          </p:cNvPr>
          <p:cNvGrpSpPr/>
          <p:nvPr/>
        </p:nvGrpSpPr>
        <p:grpSpPr>
          <a:xfrm>
            <a:off x="8765228" y="2282814"/>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770990" y="2518780"/>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6" name="TextBox 215">
                <a:extLst>
                  <a:ext uri="{FF2B5EF4-FFF2-40B4-BE49-F238E27FC236}">
                    <a16:creationId xmlns:a16="http://schemas.microsoft.com/office/drawing/2014/main" id="{19F81602-0971-BC43-9F2E-B0609626629B}"/>
                  </a:ext>
                </a:extLst>
              </p:cNvPr>
              <p:cNvSpPr txBox="1"/>
              <p:nvPr/>
            </p:nvSpPr>
            <p:spPr>
              <a:xfrm>
                <a:off x="3479195" y="1619385"/>
                <a:ext cx="5083943" cy="1724886"/>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479195" y="1619385"/>
                <a:ext cx="5083943" cy="1724886"/>
              </a:xfrm>
              <a:prstGeom prst="rect">
                <a:avLst/>
              </a:prstGeom>
              <a:blipFill>
                <a:blip r:embed="rId14"/>
                <a:stretch>
                  <a:fillRect l="-3741" t="-2190" b="-29927"/>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Antennas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8553" y="123124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8553" y="123124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84504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890423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898014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387200" y="1556622"/>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002690" y="1586767"/>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8141" y="639203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125502" y="1859929"/>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16314" y="1859929"/>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889691" y="278023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67924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510834" y="199420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24069" y="1204689"/>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24069" y="1204689"/>
                <a:ext cx="11343862" cy="5198945"/>
              </a:xfrm>
              <a:prstGeom prst="rect">
                <a:avLst/>
              </a:prstGeom>
              <a:blipFill>
                <a:blip r:embed="rId3"/>
                <a:stretch>
                  <a:fillRect l="-1007" t="-732" r="-895" b="-317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8784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08178" y="252020"/>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Some data and rough calculations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608968" y="174754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08968" y="1747547"/>
                <a:ext cx="10042010" cy="4088992"/>
              </a:xfrm>
              <a:prstGeom prst="rect">
                <a:avLst/>
              </a:prstGeom>
              <a:blipFill>
                <a:blip r:embed="rId3"/>
                <a:stretch>
                  <a:fillRect l="-1011" t="-92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02140" y="642412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3603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refined calculations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917894" y="1912061"/>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17894" y="1912061"/>
                <a:ext cx="10356212" cy="4374052"/>
              </a:xfrm>
              <a:prstGeom prst="rect">
                <a:avLst/>
              </a:prstGeom>
              <a:blipFill>
                <a:blip r:embed="rId3"/>
                <a:stretch>
                  <a:fillRect l="-980"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444990" y="62861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76410" y="629754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4500" y="184712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39" y="226486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65713"/>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1321" y="63647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220130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20949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Transmitting Antennas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734402" y="6435932"/>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627551" y="2490609"/>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18921" y="26749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L1 Signal Structure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97904" y="2022128"/>
                <a:ext cx="11250408" cy="40929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2022128"/>
                <a:ext cx="11250408" cy="4092918"/>
              </a:xfrm>
              <a:prstGeom prst="rect">
                <a:avLst/>
              </a:prstGeom>
              <a:blipFill>
                <a:blip r:embed="rId3"/>
                <a:stretch>
                  <a:fillRect l="-903" t="-92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7641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2431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225878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6498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452925"/>
            <a:ext cx="11418036" cy="51342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53550" y="638489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Processing and Accuracy</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294309" y="1457215"/>
                <a:ext cx="11529391" cy="52240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4309" y="1457215"/>
                <a:ext cx="11529391" cy="5224068"/>
              </a:xfrm>
              <a:prstGeom prst="rect">
                <a:avLst/>
              </a:prstGeom>
              <a:blipFill>
                <a:blip r:embed="rId3"/>
                <a:stretch>
                  <a:fillRect l="-770" r="-55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0100" y="640428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A2FCE3B-0E7F-494A-9FDA-31CC9846FDF1}"/>
                  </a:ext>
                </a:extLst>
              </p:cNvPr>
              <p:cNvSpPr txBox="1"/>
              <p:nvPr/>
            </p:nvSpPr>
            <p:spPr>
              <a:xfrm>
                <a:off x="444513" y="1846906"/>
                <a:ext cx="8285967" cy="426814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44513" y="1846906"/>
                <a:ext cx="8285967" cy="4268142"/>
              </a:xfrm>
              <a:prstGeom prst="rect">
                <a:avLst/>
              </a:prstGeom>
              <a:blipFill>
                <a:blip r:embed="rId3"/>
                <a:stretch>
                  <a:fillRect l="-613" t="-29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993853" y="2371716"/>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
        <p:nvSpPr>
          <p:cNvPr id="5" name="Slide Number Placeholder 2">
            <a:extLst>
              <a:ext uri="{FF2B5EF4-FFF2-40B4-BE49-F238E27FC236}">
                <a16:creationId xmlns:a16="http://schemas.microsoft.com/office/drawing/2014/main" id="{4C302354-2418-A963-33D3-CC90D10196D3}"/>
              </a:ext>
            </a:extLst>
          </p:cNvPr>
          <p:cNvSpPr txBox="1">
            <a:spLocks/>
          </p:cNvSpPr>
          <p:nvPr/>
        </p:nvSpPr>
        <p:spPr>
          <a:xfrm>
            <a:off x="9479280" y="6265792"/>
            <a:ext cx="2133600" cy="276999"/>
          </a:xfrm>
          <a:prstGeom prst="rect">
            <a:avLst/>
          </a:prstGeom>
          <a:ln w="12700">
            <a:miter lim="400000"/>
          </a:ln>
        </p:spPr>
        <p:txBody>
          <a:bodyPr lIns="45719" rIns="45719" anchor="ctr">
            <a:spAutoFit/>
          </a:bodyPr>
          <a:lstStyle>
            <a:defPPr>
              <a:defRPr lang="en-US"/>
            </a:defPPr>
            <a:lvl1pPr marL="0" algn="r" defTabSz="457200" rtl="0" eaLnBrk="1" latinLnBrk="0" hangingPunct="1">
              <a:defRPr sz="1200" kern="1200">
                <a:solidFill>
                  <a:srgbClr val="888888"/>
                </a:solidFill>
                <a:latin typeface="Calibri"/>
                <a:ea typeface="Calibri"/>
                <a:cs typeface="Calibri"/>
                <a:sym typeface="Calibri"/>
              </a:defRPr>
            </a:lvl1pPr>
            <a:lvl2pPr marL="457200" indent="457200" algn="l" defTabSz="457200" rtl="0" eaLnBrk="1" latinLnBrk="0" hangingPunct="1">
              <a:defRPr sz="1800" kern="1200">
                <a:solidFill>
                  <a:schemeClr val="tx1"/>
                </a:solidFill>
                <a:latin typeface="Calibri"/>
                <a:ea typeface="Calibri"/>
                <a:cs typeface="Calibri"/>
                <a:sym typeface="Calibri"/>
              </a:defRPr>
            </a:lvl2pPr>
            <a:lvl3pPr marL="914400" indent="914400" algn="l" defTabSz="457200" rtl="0" eaLnBrk="1" latinLnBrk="0" hangingPunct="1">
              <a:defRPr sz="1800" kern="1200">
                <a:solidFill>
                  <a:schemeClr val="tx1"/>
                </a:solidFill>
                <a:latin typeface="Calibri"/>
                <a:ea typeface="Calibri"/>
                <a:cs typeface="Calibri"/>
                <a:sym typeface="Calibri"/>
              </a:defRPr>
            </a:lvl3pPr>
            <a:lvl4pPr marL="1371600" indent="1371600" algn="l" defTabSz="457200" rtl="0" eaLnBrk="1" latinLnBrk="0" hangingPunct="1">
              <a:defRPr sz="1800" kern="1200">
                <a:solidFill>
                  <a:schemeClr val="tx1"/>
                </a:solidFill>
                <a:latin typeface="Calibri"/>
                <a:ea typeface="Calibri"/>
                <a:cs typeface="Calibri"/>
                <a:sym typeface="Calibri"/>
              </a:defRPr>
            </a:lvl4pPr>
            <a:lvl5pPr marL="1828800" indent="1828800" algn="l" defTabSz="457200" rtl="0" eaLnBrk="1" latinLnBrk="0" hangingPunct="1">
              <a:defRPr sz="1800" kern="1200">
                <a:solidFill>
                  <a:schemeClr val="tx1"/>
                </a:solidFill>
                <a:latin typeface="Calibri"/>
                <a:ea typeface="Calibri"/>
                <a:cs typeface="Calibri"/>
                <a:sym typeface="Calibri"/>
              </a:defRPr>
            </a:lvl5pPr>
            <a:lvl6pPr marL="2286000" indent="2286000" algn="l" defTabSz="457200" rtl="0" eaLnBrk="1" latinLnBrk="0" hangingPunct="1">
              <a:defRPr sz="1800" kern="1200">
                <a:solidFill>
                  <a:schemeClr val="tx1"/>
                </a:solidFill>
                <a:latin typeface="Calibri"/>
                <a:ea typeface="Calibri"/>
                <a:cs typeface="Calibri"/>
                <a:sym typeface="Calibri"/>
              </a:defRPr>
            </a:lvl6pPr>
            <a:lvl7pPr marL="2743200" indent="2743200" algn="l" defTabSz="457200" rtl="0" eaLnBrk="1" latinLnBrk="0" hangingPunct="1">
              <a:defRPr sz="1800" kern="1200">
                <a:solidFill>
                  <a:schemeClr val="tx1"/>
                </a:solidFill>
                <a:latin typeface="Calibri"/>
                <a:ea typeface="Calibri"/>
                <a:cs typeface="Calibri"/>
                <a:sym typeface="Calibri"/>
              </a:defRPr>
            </a:lvl7pPr>
            <a:lvl8pPr marL="3200400" indent="3200400" algn="l" defTabSz="457200" rtl="0" eaLnBrk="1" latinLnBrk="0" hangingPunct="1">
              <a:defRPr sz="1800" kern="1200">
                <a:solidFill>
                  <a:schemeClr val="tx1"/>
                </a:solidFill>
                <a:latin typeface="Calibri"/>
                <a:ea typeface="Calibri"/>
                <a:cs typeface="Calibri"/>
                <a:sym typeface="Calibri"/>
              </a:defRPr>
            </a:lvl8pPr>
            <a:lvl9pPr marL="3657600" indent="3657600" algn="l" defTabSz="457200" rtl="0" eaLnBrk="1" latinLnBrk="0" hangingPunct="1">
              <a:defRPr sz="1800" kern="1200">
                <a:solidFill>
                  <a:schemeClr val="tx1"/>
                </a:solidFill>
                <a:latin typeface="Calibri"/>
                <a:ea typeface="Calibri"/>
                <a:cs typeface="Calibri"/>
                <a:sym typeface="Calibri"/>
              </a:defRPr>
            </a:lvl9pPr>
          </a:lstStyle>
          <a:p>
            <a:fld id="{86CB4B4D-7CA3-9044-876B-883B54F8677D}" type="slidenum">
              <a:rPr lang="en-US" smtClean="0">
                <a:solidFill>
                  <a:schemeClr val="tx1"/>
                </a:solidFill>
              </a:rPr>
              <a:pPr/>
              <a:t>84</a:t>
            </a:fld>
            <a:endParaRPr lang="en-US" dirty="0">
              <a:solidFill>
                <a:schemeClr val="tx1"/>
              </a:solidFill>
            </a:endParaRPr>
          </a:p>
        </p:txBody>
      </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05730" y="217989"/>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94496" y="6391137"/>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053100" y="1712450"/>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1321" y="6267132"/>
            <a:ext cx="2133600" cy="274320"/>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58966350"/>
              </p:ext>
            </p:extLst>
          </p:nvPr>
        </p:nvGraphicFramePr>
        <p:xfrm>
          <a:off x="2314448" y="2013732"/>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06327"/>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dirty="0"/>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4750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1321" y="633349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DF3DFE5-350B-E14D-A1FB-980B33C13519}"/>
                  </a:ext>
                </a:extLst>
              </p:cNvPr>
              <p:cNvSpPr txBox="1"/>
              <p:nvPr/>
            </p:nvSpPr>
            <p:spPr>
              <a:xfrm>
                <a:off x="687733" y="2245950"/>
                <a:ext cx="10816534" cy="3149009"/>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687733" y="2245950"/>
                <a:ext cx="10816534" cy="3149009"/>
              </a:xfrm>
              <a:prstGeom prst="rect">
                <a:avLst/>
              </a:prstGeom>
              <a:blipFill>
                <a:blip r:embed="rId3"/>
                <a:stretch>
                  <a:fillRect l="-587" t="-6827" b="-16064"/>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Receiving Antenna</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664232" y="63855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006559" y="341250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472788" y="51592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4100" y="29289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69891" y="642660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651495" y="249904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651495" y="2499048"/>
                <a:ext cx="6673639" cy="3390018"/>
              </a:xfrm>
              <a:prstGeom prst="rect">
                <a:avLst/>
              </a:prstGeom>
              <a:blipFill>
                <a:blip r:embed="rId3"/>
                <a:stretch>
                  <a:fillRect l="-951" t="-373"/>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753"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4804"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862"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2708863" y="2998095"/>
                <a:ext cx="6596172" cy="2595856"/>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2708863" y="2998095"/>
                <a:ext cx="6596172" cy="2595856"/>
              </a:xfrm>
              <a:prstGeom prst="rect">
                <a:avLst/>
              </a:prstGeom>
              <a:blipFill>
                <a:blip r:embed="rId3"/>
                <a:stretch>
                  <a:fillRect l="-769" t="-13659"/>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48" y="1347552"/>
            <a:ext cx="2392158" cy="192458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B4A03CD-3A01-7765-211C-EA18E79C4133}"/>
              </a:ext>
            </a:extLst>
          </p:cNvPr>
          <p:cNvGrpSpPr/>
          <p:nvPr/>
        </p:nvGrpSpPr>
        <p:grpSpPr>
          <a:xfrm>
            <a:off x="9260347" y="1004262"/>
            <a:ext cx="2334089" cy="2860458"/>
            <a:chOff x="9628562" y="-78111"/>
            <a:chExt cx="2334089" cy="2860458"/>
          </a:xfrm>
        </p:grpSpPr>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grpSp>
      <p:grpSp>
        <p:nvGrpSpPr>
          <p:cNvPr id="9" name="Group 8">
            <a:extLst>
              <a:ext uri="{FF2B5EF4-FFF2-40B4-BE49-F238E27FC236}">
                <a16:creationId xmlns:a16="http://schemas.microsoft.com/office/drawing/2014/main" id="{35542CB2-6A31-DDD1-BDFB-3B05F5E3250E}"/>
              </a:ext>
            </a:extLst>
          </p:cNvPr>
          <p:cNvGrpSpPr/>
          <p:nvPr/>
        </p:nvGrpSpPr>
        <p:grpSpPr>
          <a:xfrm>
            <a:off x="9539722" y="3410404"/>
            <a:ext cx="1672385" cy="2634769"/>
            <a:chOff x="10108789" y="3191092"/>
            <a:chExt cx="1672385" cy="2634769"/>
          </a:xfrm>
        </p:grpSpPr>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2801"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gr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360478" y="1687787"/>
                <a:ext cx="7973978" cy="291461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360478" y="1687787"/>
                <a:ext cx="7973978" cy="2914616"/>
              </a:xfrm>
              <a:prstGeom prst="rect">
                <a:avLst/>
              </a:prstGeom>
              <a:blipFill>
                <a:blip r:embed="rId3"/>
                <a:stretch>
                  <a:fillRect l="-636" t="-86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690D8A0-1227-3C71-A265-704795C6CBF7}"/>
              </a:ext>
            </a:extLst>
          </p:cNvPr>
          <p:cNvGrpSpPr/>
          <p:nvPr/>
        </p:nvGrpSpPr>
        <p:grpSpPr>
          <a:xfrm>
            <a:off x="8295174" y="4161327"/>
            <a:ext cx="3151324" cy="2141294"/>
            <a:chOff x="8896095" y="4193675"/>
            <a:chExt cx="3151324" cy="2141294"/>
          </a:xfrm>
        </p:grpSpPr>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grpSp>
      <p:grpSp>
        <p:nvGrpSpPr>
          <p:cNvPr id="6" name="Group 5">
            <a:extLst>
              <a:ext uri="{FF2B5EF4-FFF2-40B4-BE49-F238E27FC236}">
                <a16:creationId xmlns:a16="http://schemas.microsoft.com/office/drawing/2014/main" id="{5983A049-31B0-2081-0388-162FDA0945F2}"/>
              </a:ext>
            </a:extLst>
          </p:cNvPr>
          <p:cNvGrpSpPr/>
          <p:nvPr/>
        </p:nvGrpSpPr>
        <p:grpSpPr>
          <a:xfrm>
            <a:off x="8295174" y="611468"/>
            <a:ext cx="3707826" cy="3420463"/>
            <a:chOff x="8465906" y="482853"/>
            <a:chExt cx="3707826" cy="3420463"/>
          </a:xfrm>
        </p:grpSpPr>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gr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grpSp>
        <p:nvGrpSpPr>
          <p:cNvPr id="4" name="Group 3">
            <a:extLst>
              <a:ext uri="{FF2B5EF4-FFF2-40B4-BE49-F238E27FC236}">
                <a16:creationId xmlns:a16="http://schemas.microsoft.com/office/drawing/2014/main" id="{2D877523-3BE0-7AC9-94C9-4F33CBA067A2}"/>
              </a:ext>
            </a:extLst>
          </p:cNvPr>
          <p:cNvGrpSpPr/>
          <p:nvPr/>
        </p:nvGrpSpPr>
        <p:grpSpPr>
          <a:xfrm>
            <a:off x="867552" y="1894901"/>
            <a:ext cx="4856714" cy="3290256"/>
            <a:chOff x="867552" y="1894901"/>
            <a:chExt cx="4856714" cy="329025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DC5C1F57-87E0-9FA3-AF7E-38C953EA5A92}"/>
              </a:ext>
            </a:extLst>
          </p:cNvPr>
          <p:cNvGrpSpPr/>
          <p:nvPr/>
        </p:nvGrpSpPr>
        <p:grpSpPr>
          <a:xfrm>
            <a:off x="5930809" y="1725822"/>
            <a:ext cx="5576947" cy="3487161"/>
            <a:chOff x="5930809" y="1725822"/>
            <a:chExt cx="5576947" cy="3487161"/>
          </a:xfrm>
        </p:grpSpPr>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10599</TotalTime>
  <Words>8874</Words>
  <Application>Microsoft Macintosh PowerPoint</Application>
  <PresentationFormat>Widescreen</PresentationFormat>
  <Paragraphs>1920</Paragraphs>
  <Slides>104</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Calibri</vt:lpstr>
      <vt:lpstr>Calibri Light</vt:lpstr>
      <vt:lpstr>Cambria Math</vt:lpstr>
      <vt:lpstr>Liberation Serif</vt:lpstr>
      <vt:lpstr>Noto Serif CJK SC</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1271</cp:revision>
  <cp:lastPrinted>2024-05-27T20:17:05Z</cp:lastPrinted>
  <dcterms:created xsi:type="dcterms:W3CDTF">2021-07-06T18:24:07Z</dcterms:created>
  <dcterms:modified xsi:type="dcterms:W3CDTF">2025-07-03T20:12:55Z</dcterms:modified>
</cp:coreProperties>
</file>